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8"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5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txPr>
              <a:bodyPr/>
              <a:lstStyle/>
              <a:p>
                <a:pPr>
                  <a:defRPr sz="1800" b="1"/>
                </a:pPr>
                <a:endParaRPr lang="en-US"/>
              </a:p>
            </c:txPr>
            <c:showLegendKey val="0"/>
            <c:showVal val="1"/>
            <c:showCatName val="0"/>
            <c:showSerName val="0"/>
            <c:showPercent val="0"/>
            <c:showBubbleSize val="0"/>
            <c:showLeaderLines val="0"/>
          </c:dLbls>
          <c:cat>
            <c:multiLvlStrRef>
              <c:f>Sheet2!$A$10:$G$11</c:f>
              <c:multiLvlStrCache>
                <c:ptCount val="7"/>
                <c:lvl>
                  <c:pt idx="0">
                    <c:v>8.88%</c:v>
                  </c:pt>
                  <c:pt idx="1">
                    <c:v>10.73%</c:v>
                  </c:pt>
                  <c:pt idx="2">
                    <c:v>12.58%</c:v>
                  </c:pt>
                  <c:pt idx="3">
                    <c:v>14.43%</c:v>
                  </c:pt>
                  <c:pt idx="4">
                    <c:v>16.28%</c:v>
                  </c:pt>
                  <c:pt idx="5">
                    <c:v>18.13%</c:v>
                  </c:pt>
                  <c:pt idx="6">
                    <c:v>19.10%</c:v>
                  </c:pt>
                </c:lvl>
                <c:lvl>
                  <c:pt idx="0">
                    <c:v>2014-15</c:v>
                  </c:pt>
                  <c:pt idx="1">
                    <c:v>2015-16</c:v>
                  </c:pt>
                  <c:pt idx="2">
                    <c:v>2016-17</c:v>
                  </c:pt>
                  <c:pt idx="3">
                    <c:v>2017-18</c:v>
                  </c:pt>
                  <c:pt idx="4">
                    <c:v>2018-19</c:v>
                  </c:pt>
                  <c:pt idx="5">
                    <c:v>2019-20</c:v>
                  </c:pt>
                  <c:pt idx="6">
                    <c:v>2020-21</c:v>
                  </c:pt>
                </c:lvl>
              </c:multiLvlStrCache>
            </c:multiLvlStrRef>
          </c:cat>
          <c:val>
            <c:numRef>
              <c:f>Sheet2!$A$12:$G$12</c:f>
              <c:numCache>
                <c:formatCode>_("$"* #,##0.00_);_("$"* \(#,##0.00\);_("$"* "-"??_);_(@_)</c:formatCode>
                <c:ptCount val="7"/>
                <c:pt idx="0">
                  <c:v>10909461</c:v>
                </c:pt>
                <c:pt idx="1">
                  <c:v>13314088.028749999</c:v>
                </c:pt>
                <c:pt idx="2">
                  <c:v>15765716.651974997</c:v>
                </c:pt>
                <c:pt idx="3">
                  <c:v>18265046.438861623</c:v>
                </c:pt>
                <c:pt idx="4">
                  <c:v>20812786.249820784</c:v>
                </c:pt>
                <c:pt idx="5">
                  <c:v>23409654.352355238</c:v>
                </c:pt>
                <c:pt idx="6">
                  <c:v>24908750.254345555</c:v>
                </c:pt>
              </c:numCache>
            </c:numRef>
          </c:val>
        </c:ser>
        <c:dLbls>
          <c:showLegendKey val="0"/>
          <c:showVal val="0"/>
          <c:showCatName val="0"/>
          <c:showSerName val="0"/>
          <c:showPercent val="0"/>
          <c:showBubbleSize val="0"/>
        </c:dLbls>
        <c:gapWidth val="150"/>
        <c:axId val="35658752"/>
        <c:axId val="35664640"/>
      </c:barChart>
      <c:catAx>
        <c:axId val="35658752"/>
        <c:scaling>
          <c:orientation val="minMax"/>
        </c:scaling>
        <c:delete val="0"/>
        <c:axPos val="b"/>
        <c:numFmt formatCode="0.00%" sourceLinked="1"/>
        <c:majorTickMark val="out"/>
        <c:minorTickMark val="none"/>
        <c:tickLblPos val="nextTo"/>
        <c:crossAx val="35664640"/>
        <c:crosses val="autoZero"/>
        <c:auto val="1"/>
        <c:lblAlgn val="ctr"/>
        <c:lblOffset val="100"/>
        <c:noMultiLvlLbl val="0"/>
      </c:catAx>
      <c:valAx>
        <c:axId val="35664640"/>
        <c:scaling>
          <c:orientation val="minMax"/>
        </c:scaling>
        <c:delete val="0"/>
        <c:axPos val="l"/>
        <c:majorGridlines>
          <c:spPr>
            <a:ln>
              <a:noFill/>
            </a:ln>
          </c:spPr>
        </c:majorGridlines>
        <c:numFmt formatCode="_(&quot;$&quot;* #,##0_);_(&quot;$&quot;* \(#,##0\);_(&quot;$&quot;* &quot;-&quot;_);_(@_)" sourceLinked="0"/>
        <c:majorTickMark val="out"/>
        <c:minorTickMark val="none"/>
        <c:tickLblPos val="nextTo"/>
        <c:crossAx val="35658752"/>
        <c:crosses val="autoZero"/>
        <c:crossBetween val="between"/>
        <c:majorUnit val="5000000"/>
        <c:dispUnits>
          <c:builtInUnit val="millions"/>
          <c:dispUnitsLbl>
            <c:layout/>
            <c:txPr>
              <a:bodyPr/>
              <a:lstStyle/>
              <a:p>
                <a:pPr>
                  <a:defRPr sz="1800"/>
                </a:pPr>
                <a:endParaRPr lang="en-US"/>
              </a:p>
            </c:txPr>
          </c:dispUnitsLbl>
        </c:dispUnits>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cat>
            <c:multiLvlStrRef>
              <c:f>Sheet2!$A$21:$G$22</c:f>
              <c:multiLvlStrCache>
                <c:ptCount val="7"/>
                <c:lvl>
                  <c:pt idx="0">
                    <c:v>11.771%</c:v>
                  </c:pt>
                  <c:pt idx="1">
                    <c:v>12.6%</c:v>
                  </c:pt>
                  <c:pt idx="2">
                    <c:v>15.0%</c:v>
                  </c:pt>
                  <c:pt idx="3">
                    <c:v>16.6%</c:v>
                  </c:pt>
                  <c:pt idx="4">
                    <c:v>18.2%</c:v>
                  </c:pt>
                  <c:pt idx="5">
                    <c:v>19.9%</c:v>
                  </c:pt>
                  <c:pt idx="6">
                    <c:v>20.4%</c:v>
                  </c:pt>
                </c:lvl>
                <c:lvl>
                  <c:pt idx="0">
                    <c:v>2014-15</c:v>
                  </c:pt>
                  <c:pt idx="1">
                    <c:v>2015-16</c:v>
                  </c:pt>
                  <c:pt idx="2">
                    <c:v>2016-17</c:v>
                  </c:pt>
                  <c:pt idx="3">
                    <c:v>2017-18</c:v>
                  </c:pt>
                  <c:pt idx="4">
                    <c:v>2018-19</c:v>
                  </c:pt>
                  <c:pt idx="5">
                    <c:v>2019-20</c:v>
                  </c:pt>
                  <c:pt idx="6">
                    <c:v>2020-21</c:v>
                  </c:pt>
                </c:lvl>
              </c:multiLvlStrCache>
            </c:multiLvlStrRef>
          </c:cat>
          <c:val>
            <c:numRef>
              <c:f>Sheet2!$A$22:$G$22</c:f>
              <c:numCache>
                <c:formatCode>0.0%</c:formatCode>
                <c:ptCount val="7"/>
                <c:pt idx="0" formatCode="0.000%">
                  <c:v>0.11771</c:v>
                </c:pt>
                <c:pt idx="1">
                  <c:v>0.126</c:v>
                </c:pt>
                <c:pt idx="2">
                  <c:v>0.15</c:v>
                </c:pt>
                <c:pt idx="3">
                  <c:v>0.16600000000000001</c:v>
                </c:pt>
                <c:pt idx="4">
                  <c:v>0.182</c:v>
                </c:pt>
                <c:pt idx="5">
                  <c:v>0.19900000000000001</c:v>
                </c:pt>
                <c:pt idx="6">
                  <c:v>0.20399999999999999</c:v>
                </c:pt>
              </c:numCache>
            </c:numRef>
          </c:val>
        </c:ser>
        <c:ser>
          <c:idx val="1"/>
          <c:order val="1"/>
          <c:spPr>
            <a:solidFill>
              <a:srgbClr val="4F81BD"/>
            </a:solidFill>
          </c:spPr>
          <c:invertIfNegative val="0"/>
          <c:dLbls>
            <c:txPr>
              <a:bodyPr/>
              <a:lstStyle/>
              <a:p>
                <a:pPr>
                  <a:defRPr sz="1600" b="1"/>
                </a:pPr>
                <a:endParaRPr lang="en-US"/>
              </a:p>
            </c:txPr>
            <c:showLegendKey val="0"/>
            <c:showVal val="1"/>
            <c:showCatName val="0"/>
            <c:showSerName val="0"/>
            <c:showPercent val="0"/>
            <c:showBubbleSize val="0"/>
            <c:showLeaderLines val="0"/>
          </c:dLbls>
          <c:cat>
            <c:multiLvlStrRef>
              <c:f>Sheet2!$A$21:$G$22</c:f>
              <c:multiLvlStrCache>
                <c:ptCount val="7"/>
                <c:lvl>
                  <c:pt idx="0">
                    <c:v>11.771%</c:v>
                  </c:pt>
                  <c:pt idx="1">
                    <c:v>12.6%</c:v>
                  </c:pt>
                  <c:pt idx="2">
                    <c:v>15.0%</c:v>
                  </c:pt>
                  <c:pt idx="3">
                    <c:v>16.6%</c:v>
                  </c:pt>
                  <c:pt idx="4">
                    <c:v>18.2%</c:v>
                  </c:pt>
                  <c:pt idx="5">
                    <c:v>19.9%</c:v>
                  </c:pt>
                  <c:pt idx="6">
                    <c:v>20.4%</c:v>
                  </c:pt>
                </c:lvl>
                <c:lvl>
                  <c:pt idx="0">
                    <c:v>2014-15</c:v>
                  </c:pt>
                  <c:pt idx="1">
                    <c:v>2015-16</c:v>
                  </c:pt>
                  <c:pt idx="2">
                    <c:v>2016-17</c:v>
                  </c:pt>
                  <c:pt idx="3">
                    <c:v>2017-18</c:v>
                  </c:pt>
                  <c:pt idx="4">
                    <c:v>2018-19</c:v>
                  </c:pt>
                  <c:pt idx="5">
                    <c:v>2019-20</c:v>
                  </c:pt>
                  <c:pt idx="6">
                    <c:v>2020-21</c:v>
                  </c:pt>
                </c:lvl>
              </c:multiLvlStrCache>
            </c:multiLvlStrRef>
          </c:cat>
          <c:val>
            <c:numRef>
              <c:f>Sheet2!$A$23:$G$23</c:f>
              <c:numCache>
                <c:formatCode>_("$"* #,##0.00_);_("$"* \(#,##0.00\);_("$"* "-"??_);_(@_)</c:formatCode>
                <c:ptCount val="7"/>
                <c:pt idx="0">
                  <c:v>6237808</c:v>
                </c:pt>
                <c:pt idx="1">
                  <c:v>6743891.3098292416</c:v>
                </c:pt>
                <c:pt idx="2">
                  <c:v>8108726.4558661114</c:v>
                </c:pt>
                <c:pt idx="3">
                  <c:v>9063393.8506034166</c:v>
                </c:pt>
                <c:pt idx="4">
                  <c:v>10036343.720589878</c:v>
                </c:pt>
                <c:pt idx="5">
                  <c:v>11083542.441765714</c:v>
                </c:pt>
                <c:pt idx="6">
                  <c:v>11475643.641715616</c:v>
                </c:pt>
              </c:numCache>
            </c:numRef>
          </c:val>
        </c:ser>
        <c:dLbls>
          <c:showLegendKey val="0"/>
          <c:showVal val="0"/>
          <c:showCatName val="0"/>
          <c:showSerName val="0"/>
          <c:showPercent val="0"/>
          <c:showBubbleSize val="0"/>
        </c:dLbls>
        <c:gapWidth val="150"/>
        <c:axId val="53376512"/>
        <c:axId val="53378048"/>
      </c:barChart>
      <c:catAx>
        <c:axId val="53376512"/>
        <c:scaling>
          <c:orientation val="minMax"/>
        </c:scaling>
        <c:delete val="0"/>
        <c:axPos val="b"/>
        <c:numFmt formatCode="0.00%" sourceLinked="1"/>
        <c:majorTickMark val="out"/>
        <c:minorTickMark val="none"/>
        <c:tickLblPos val="nextTo"/>
        <c:crossAx val="53378048"/>
        <c:crosses val="autoZero"/>
        <c:auto val="1"/>
        <c:lblAlgn val="ctr"/>
        <c:lblOffset val="100"/>
        <c:noMultiLvlLbl val="0"/>
      </c:catAx>
      <c:valAx>
        <c:axId val="53378048"/>
        <c:scaling>
          <c:orientation val="minMax"/>
        </c:scaling>
        <c:delete val="0"/>
        <c:axPos val="l"/>
        <c:majorGridlines>
          <c:spPr>
            <a:ln>
              <a:noFill/>
            </a:ln>
          </c:spPr>
        </c:majorGridlines>
        <c:numFmt formatCode="_(&quot;$&quot;* #,##0_);_(&quot;$&quot;* \(#,##0\);_(&quot;$&quot;* &quot;-&quot;_);_(@_)" sourceLinked="0"/>
        <c:majorTickMark val="out"/>
        <c:minorTickMark val="none"/>
        <c:tickLblPos val="nextTo"/>
        <c:crossAx val="53376512"/>
        <c:crosses val="autoZero"/>
        <c:crossBetween val="between"/>
        <c:majorUnit val="5000000"/>
        <c:dispUnits>
          <c:builtInUnit val="millions"/>
          <c:dispUnitsLbl>
            <c:layout/>
            <c:txPr>
              <a:bodyPr/>
              <a:lstStyle/>
              <a:p>
                <a:pPr>
                  <a:defRPr sz="1800"/>
                </a:pPr>
                <a:endParaRPr lang="en-US"/>
              </a:p>
            </c:txPr>
          </c:dispUnitsLbl>
        </c:dispUnits>
      </c:valAx>
      <c:spPr>
        <a:noFill/>
      </c:spPr>
    </c:plotArea>
    <c:plotVisOnly val="1"/>
    <c:dispBlanksAs val="gap"/>
    <c:showDLblsOverMax val="0"/>
  </c:chart>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0.19635</cdr:x>
      <cdr:y>0.04324</cdr:y>
    </cdr:from>
    <cdr:to>
      <cdr:x>0.66141</cdr:x>
      <cdr:y>0.15676</cdr:y>
    </cdr:to>
    <cdr:sp macro="" textlink="">
      <cdr:nvSpPr>
        <cdr:cNvPr id="2" name="TextBox 1"/>
        <cdr:cNvSpPr txBox="1"/>
      </cdr:nvSpPr>
      <cdr:spPr>
        <a:xfrm xmlns:a="http://schemas.openxmlformats.org/drawingml/2006/main">
          <a:off x="982994" y="121911"/>
          <a:ext cx="2328241" cy="3200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a:t>STRS Projections/Rates</a:t>
          </a:r>
        </a:p>
      </cdr:txBody>
    </cdr:sp>
  </cdr:relSizeAnchor>
</c:userShapes>
</file>

<file path=ppt/drawings/drawing2.xml><?xml version="1.0" encoding="utf-8"?>
<c:userShapes xmlns:c="http://schemas.openxmlformats.org/drawingml/2006/chart">
  <cdr:relSizeAnchor xmlns:cdr="http://schemas.openxmlformats.org/drawingml/2006/chartDrawing">
    <cdr:from>
      <cdr:x>0.19635</cdr:x>
      <cdr:y>0.04324</cdr:y>
    </cdr:from>
    <cdr:to>
      <cdr:x>0.77902</cdr:x>
      <cdr:y>0.15676</cdr:y>
    </cdr:to>
    <cdr:sp macro="" textlink="">
      <cdr:nvSpPr>
        <cdr:cNvPr id="2" name="TextBox 1"/>
        <cdr:cNvSpPr txBox="1"/>
      </cdr:nvSpPr>
      <cdr:spPr>
        <a:xfrm xmlns:a="http://schemas.openxmlformats.org/drawingml/2006/main">
          <a:off x="982995" y="121911"/>
          <a:ext cx="2917060" cy="3200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CalPERS</a:t>
          </a:r>
          <a:r>
            <a:rPr lang="en-US" sz="1600" b="1" baseline="0" dirty="0"/>
            <a:t> Projections/ Rates</a:t>
          </a:r>
          <a:endParaRPr lang="en-US" sz="1600" b="1" dirty="0"/>
        </a:p>
      </cdr:txBody>
    </cdr:sp>
  </cdr:relSizeAnchor>
  <cdr:relSizeAnchor xmlns:cdr="http://schemas.openxmlformats.org/drawingml/2006/chartDrawing">
    <cdr:from>
      <cdr:x>0.19635</cdr:x>
      <cdr:y>0.04324</cdr:y>
    </cdr:from>
    <cdr:to>
      <cdr:x>0.49398</cdr:x>
      <cdr:y>0.15676</cdr:y>
    </cdr:to>
    <cdr:sp macro="" textlink="">
      <cdr:nvSpPr>
        <cdr:cNvPr id="3" name="TextBox 1"/>
        <cdr:cNvSpPr txBox="1"/>
      </cdr:nvSpPr>
      <cdr:spPr>
        <a:xfrm xmlns:a="http://schemas.openxmlformats.org/drawingml/2006/main">
          <a:off x="982994" y="121911"/>
          <a:ext cx="1490041" cy="3200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600" b="1"/>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5A7F64-3CB6-4885-BF0C-DD86C3CC97CF}" type="slidenum">
              <a:rPr lang="en-US" smtClean="0"/>
              <a:t>‹#›</a:t>
            </a:fld>
            <a:endParaRPr lang="en-US"/>
          </a:p>
        </p:txBody>
      </p:sp>
    </p:spTree>
    <p:extLst>
      <p:ext uri="{BB962C8B-B14F-4D97-AF65-F5344CB8AC3E}">
        <p14:creationId xmlns:p14="http://schemas.microsoft.com/office/powerpoint/2010/main" val="27713468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4563A-F746-42A4-934E-956B53ED77BE}" type="slidenum">
              <a:rPr lang="en-US" smtClean="0"/>
              <a:t>‹#›</a:t>
            </a:fld>
            <a:endParaRPr lang="en-US"/>
          </a:p>
        </p:txBody>
      </p:sp>
    </p:spTree>
    <p:extLst>
      <p:ext uri="{BB962C8B-B14F-4D97-AF65-F5344CB8AC3E}">
        <p14:creationId xmlns:p14="http://schemas.microsoft.com/office/powerpoint/2010/main" val="24894919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
        <p:nvSpPr>
          <p:cNvPr id="2" name="Date Placeholder 1"/>
          <p:cNvSpPr>
            <a:spLocks noGrp="1"/>
          </p:cNvSpPr>
          <p:nvPr>
            <p:ph type="dt" idx="10"/>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4759957-C719-4805-8002-423E7DD7EFE2}" type="slidenum">
              <a:rPr lang="en-US">
                <a:solidFill>
                  <a:prstClr val="black"/>
                </a:solidFill>
              </a:rPr>
              <a:pPr>
                <a:defRPr/>
              </a:pPr>
              <a:t>20</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259782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D3E1EE-2C16-450A-A6F1-C89212D37EC0}" type="slidenum">
              <a:rPr lang="en-US">
                <a:solidFill>
                  <a:prstClr val="black"/>
                </a:solidFill>
              </a:rPr>
              <a:pPr/>
              <a:t>22</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62477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r>
              <a:rPr lang="en-US" dirty="0"/>
              <a:t>Each year the school district must provide a series of financial reports to the State.  These reports are known as Interim reports – the first is submitted no later than December 15 based upon information as of October 31 and the second is based upon data collected through January and will be submitted no later than March 15.  </a:t>
            </a:r>
          </a:p>
          <a:p>
            <a:endParaRPr lang="en-US" dirty="0"/>
          </a:p>
          <a:p>
            <a:r>
              <a:rPr lang="en-US" dirty="0"/>
              <a:t>Our multi year projections use the current year budget information and apply assumptions of State level Cola and factors based upon the School Services of California Dartboard.  This is an industry standard.  The specifics of our district assumptions are listed in the executive summary provided as a part of the report.</a:t>
            </a:r>
          </a:p>
          <a:p>
            <a:endParaRPr lang="en-US" dirty="0"/>
          </a:p>
          <a:p>
            <a:r>
              <a:rPr lang="en-US" dirty="0"/>
              <a:t>This report is comprised of the financial data for all the funds of the district submitted on the required forms for State review.</a:t>
            </a:r>
          </a:p>
          <a:p>
            <a:r>
              <a:rPr lang="en-US" dirty="0"/>
              <a:t>Also included, and required as a part of the report submission are the Multi Year projections.  </a:t>
            </a:r>
          </a:p>
          <a:p>
            <a:r>
              <a:rPr lang="en-US" dirty="0"/>
              <a:t>This becomes the focus of the report, because the board must adopt a certification of financial condition based upon the projections that the district will, may not or will not, meet it’s financial obligations for this year and the subsequent two years.</a:t>
            </a:r>
          </a:p>
        </p:txBody>
      </p:sp>
      <p:sp>
        <p:nvSpPr>
          <p:cNvPr id="2" name="Date Placeholder 1"/>
          <p:cNvSpPr>
            <a:spLocks noGrp="1"/>
          </p:cNvSpPr>
          <p:nvPr>
            <p:ph type="dt" idx="10"/>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D3E1EE-2C16-450A-A6F1-C89212D37EC0}" type="slidenum">
              <a:rPr lang="en-US">
                <a:solidFill>
                  <a:prstClr val="black"/>
                </a:solidFill>
              </a:rPr>
              <a:pPr/>
              <a:t>6</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33200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9</a:t>
            </a:fld>
            <a:endParaRPr lang="en-US">
              <a:solidFill>
                <a:prstClr val="black"/>
              </a:solidFill>
            </a:endParaRPr>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3845604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dirty="0"/>
          </a:p>
        </p:txBody>
      </p:sp>
      <p:sp>
        <p:nvSpPr>
          <p:cNvPr id="2" name="Footer Placeholder 1"/>
          <p:cNvSpPr>
            <a:spLocks noGrp="1"/>
          </p:cNvSpPr>
          <p:nvPr>
            <p:ph type="ftr" sz="quarter" idx="10"/>
          </p:nvPr>
        </p:nvSpPr>
        <p:spPr/>
        <p:txBody>
          <a:bodyPr/>
          <a:lstStyle/>
          <a:p>
            <a:endParaRPr lang="en-US">
              <a:solidFill>
                <a:prstClr val="black"/>
              </a:solidFill>
            </a:endParaRPr>
          </a:p>
        </p:txBody>
      </p:sp>
      <p:sp>
        <p:nvSpPr>
          <p:cNvPr id="3" name="Date Placeholder 2"/>
          <p:cNvSpPr>
            <a:spLocks noGrp="1"/>
          </p:cNvSpPr>
          <p:nvPr>
            <p:ph type="dt" idx="1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smtClean="0">
                <a:solidFill>
                  <a:prstClr val="black"/>
                </a:solidFill>
              </a:rPr>
              <a:pPr/>
              <a:t>14</a:t>
            </a:fld>
            <a:endParaRPr lang="en-US">
              <a:solidFill>
                <a:prstClr val="black"/>
              </a:solidFill>
            </a:endParaRPr>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753896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smtClean="0">
                <a:solidFill>
                  <a:prstClr val="black"/>
                </a:solidFill>
              </a:rPr>
              <a:pPr/>
              <a:t>15</a:t>
            </a:fld>
            <a:endParaRPr lang="en-US">
              <a:solidFill>
                <a:prstClr val="black"/>
              </a:solidFill>
            </a:endParaRPr>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75389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17</a:t>
            </a:fld>
            <a:endParaRPr lang="en-US">
              <a:solidFill>
                <a:prstClr val="black"/>
              </a:solidFill>
            </a:endParaRPr>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2352778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a:solidFill>
                <a:prstClr val="black"/>
              </a:solidFill>
            </a:endParaRPr>
          </a:p>
        </p:txBody>
      </p:sp>
      <p:sp>
        <p:nvSpPr>
          <p:cNvPr id="5" name="Slide Number Placeholder 4"/>
          <p:cNvSpPr>
            <a:spLocks noGrp="1"/>
          </p:cNvSpPr>
          <p:nvPr>
            <p:ph type="sldNum" sz="quarter" idx="11"/>
          </p:nvPr>
        </p:nvSpPr>
        <p:spPr/>
        <p:txBody>
          <a:bodyPr/>
          <a:lstStyle/>
          <a:p>
            <a:fld id="{FBB6649C-BB80-46A3-B873-2282FFDF2924}" type="slidenum">
              <a:rPr lang="en-US">
                <a:solidFill>
                  <a:prstClr val="black"/>
                </a:solidFill>
              </a:rPr>
              <a:pPr/>
              <a:t>18</a:t>
            </a:fld>
            <a:endParaRPr lang="en-US">
              <a:solidFill>
                <a:prstClr val="black"/>
              </a:solidFill>
            </a:endParaRPr>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1988163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246429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206435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6411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E817BA-EA7E-4000-9AA6-DCC653FB41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6862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112103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3624322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2872989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316751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94510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416478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3980457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C30C3-FB1B-4B56-BBD2-81817F8DEE42}" type="slidenum">
              <a:rPr lang="en-US" smtClean="0"/>
              <a:t>‹#›</a:t>
            </a:fld>
            <a:endParaRPr lang="en-US"/>
          </a:p>
        </p:txBody>
      </p:sp>
    </p:spTree>
    <p:extLst>
      <p:ext uri="{BB962C8B-B14F-4D97-AF65-F5344CB8AC3E}">
        <p14:creationId xmlns:p14="http://schemas.microsoft.com/office/powerpoint/2010/main" val="197524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C30C3-FB1B-4B56-BBD2-81817F8DEE42}" type="slidenum">
              <a:rPr lang="en-US" smtClean="0"/>
              <a:t>‹#›</a:t>
            </a:fld>
            <a:endParaRPr lang="en-US"/>
          </a:p>
        </p:txBody>
      </p:sp>
    </p:spTree>
    <p:extLst>
      <p:ext uri="{BB962C8B-B14F-4D97-AF65-F5344CB8AC3E}">
        <p14:creationId xmlns:p14="http://schemas.microsoft.com/office/powerpoint/2010/main" val="3901749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www.wccusd.ne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586BFE-B3F3-4188-9CC8-149B29F3BC1F}" type="slidenum">
              <a:rPr lang="en-US">
                <a:solidFill>
                  <a:srgbClr val="000000"/>
                </a:solidFill>
              </a:rPr>
              <a:pPr/>
              <a:t>1</a:t>
            </a:fld>
            <a:endParaRPr lang="en-US">
              <a:solidFill>
                <a:srgbClr val="000000"/>
              </a:solidFill>
            </a:endParaRPr>
          </a:p>
        </p:txBody>
      </p:sp>
      <p:sp>
        <p:nvSpPr>
          <p:cNvPr id="2050" name="Rectangle 2"/>
          <p:cNvSpPr>
            <a:spLocks noGrp="1" noChangeArrowheads="1"/>
          </p:cNvSpPr>
          <p:nvPr>
            <p:ph type="ctrTitle"/>
          </p:nvPr>
        </p:nvSpPr>
        <p:spPr>
          <a:xfrm>
            <a:off x="685800" y="685800"/>
            <a:ext cx="7772400" cy="1143000"/>
          </a:xfrm>
        </p:spPr>
        <p:txBody>
          <a:bodyPr>
            <a:normAutofit fontScale="90000"/>
          </a:bodyPr>
          <a:lstStyle/>
          <a:p>
            <a:r>
              <a:rPr lang="en-US" sz="3600" dirty="0"/>
              <a:t>West Contra Costa</a:t>
            </a:r>
            <a:br>
              <a:rPr lang="en-US" sz="3600" dirty="0"/>
            </a:br>
            <a:r>
              <a:rPr lang="en-US" sz="3600" dirty="0"/>
              <a:t>Unified School District</a:t>
            </a:r>
            <a:br>
              <a:rPr lang="en-US" sz="3600" dirty="0"/>
            </a:br>
            <a:r>
              <a:rPr lang="en-US" sz="2800" dirty="0" smtClean="0"/>
              <a:t>March 18, 2015</a:t>
            </a:r>
            <a:r>
              <a:rPr lang="en-US" sz="2800" dirty="0"/>
              <a:t/>
            </a:r>
            <a:br>
              <a:rPr lang="en-US" sz="2800" dirty="0"/>
            </a:br>
            <a:endParaRPr lang="en-US" sz="2800" dirty="0"/>
          </a:p>
        </p:txBody>
      </p:sp>
      <p:sp>
        <p:nvSpPr>
          <p:cNvPr id="2051" name="Rectangle 3"/>
          <p:cNvSpPr>
            <a:spLocks noGrp="1" noChangeArrowheads="1"/>
          </p:cNvSpPr>
          <p:nvPr>
            <p:ph type="subTitle" idx="1"/>
          </p:nvPr>
        </p:nvSpPr>
        <p:spPr>
          <a:xfrm>
            <a:off x="1371600" y="4800600"/>
            <a:ext cx="6400800" cy="2438400"/>
          </a:xfrm>
        </p:spPr>
        <p:txBody>
          <a:bodyPr/>
          <a:lstStyle/>
          <a:p>
            <a:pPr>
              <a:lnSpc>
                <a:spcPct val="80000"/>
              </a:lnSpc>
            </a:pPr>
            <a:r>
              <a:rPr lang="en-US" sz="2800" dirty="0" smtClean="0"/>
              <a:t>2014-15</a:t>
            </a:r>
            <a:endParaRPr lang="en-US" sz="2800" dirty="0"/>
          </a:p>
          <a:p>
            <a:pPr>
              <a:lnSpc>
                <a:spcPct val="80000"/>
              </a:lnSpc>
            </a:pPr>
            <a:r>
              <a:rPr lang="en-US" sz="2800" dirty="0" smtClean="0"/>
              <a:t>Second Interim </a:t>
            </a:r>
            <a:r>
              <a:rPr lang="en-US" sz="2800" dirty="0"/>
              <a:t>Financial Report</a:t>
            </a:r>
          </a:p>
        </p:txBody>
      </p:sp>
      <p:pic>
        <p:nvPicPr>
          <p:cNvPr id="2052" name="Picture 4" descr="logoCR"/>
          <p:cNvPicPr>
            <a:picLocks noChangeAspect="1" noChangeArrowheads="1"/>
          </p:cNvPicPr>
          <p:nvPr/>
        </p:nvPicPr>
        <p:blipFill>
          <a:blip r:embed="rId3" cstate="print"/>
          <a:srcRect/>
          <a:stretch>
            <a:fillRect/>
          </a:stretch>
        </p:blipFill>
        <p:spPr bwMode="auto">
          <a:xfrm>
            <a:off x="3352800" y="1981200"/>
            <a:ext cx="2362200" cy="2314575"/>
          </a:xfrm>
          <a:prstGeom prst="rect">
            <a:avLst/>
          </a:prstGeom>
          <a:noFill/>
          <a:ln w="9525">
            <a:noFill/>
            <a:miter lim="800000"/>
            <a:headEnd/>
            <a:tailEnd/>
          </a:ln>
        </p:spPr>
      </p:pic>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77062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0242DE-9EC5-4579-95A3-6A706C714D6E}" type="slidenum">
              <a:rPr lang="en-US">
                <a:solidFill>
                  <a:srgbClr val="000000"/>
                </a:solidFill>
              </a:rPr>
              <a:pPr/>
              <a:t>10</a:t>
            </a:fld>
            <a:endParaRPr lang="en-US">
              <a:solidFill>
                <a:srgbClr val="000000"/>
              </a:solidFill>
            </a:endParaRPr>
          </a:p>
        </p:txBody>
      </p:sp>
      <p:sp>
        <p:nvSpPr>
          <p:cNvPr id="254978" name="Rectangle 2"/>
          <p:cNvSpPr>
            <a:spLocks noGrp="1" noChangeArrowheads="1"/>
          </p:cNvSpPr>
          <p:nvPr>
            <p:ph type="title"/>
          </p:nvPr>
        </p:nvSpPr>
        <p:spPr/>
        <p:txBody>
          <a:bodyPr/>
          <a:lstStyle/>
          <a:p>
            <a:r>
              <a:rPr lang="en-US" dirty="0" smtClean="0"/>
              <a:t>Multi </a:t>
            </a:r>
            <a:r>
              <a:rPr lang="en-US" dirty="0"/>
              <a:t>Year Projection</a:t>
            </a:r>
          </a:p>
        </p:txBody>
      </p:sp>
      <p:sp>
        <p:nvSpPr>
          <p:cNvPr id="254979" name="Rectangle 3"/>
          <p:cNvSpPr>
            <a:spLocks noGrp="1" noChangeArrowheads="1"/>
          </p:cNvSpPr>
          <p:nvPr>
            <p:ph type="body" idx="1"/>
          </p:nvPr>
        </p:nvSpPr>
        <p:spPr>
          <a:xfrm>
            <a:off x="381000" y="1447800"/>
            <a:ext cx="8305800" cy="5181600"/>
          </a:xfrm>
        </p:spPr>
        <p:txBody>
          <a:bodyPr/>
          <a:lstStyle/>
          <a:p>
            <a:endParaRPr lang="en-US" sz="2000" dirty="0" smtClean="0"/>
          </a:p>
          <a:p>
            <a:r>
              <a:rPr lang="en-US" sz="2800" dirty="0" smtClean="0"/>
              <a:t>2014-15</a:t>
            </a:r>
            <a:endParaRPr lang="en-US" sz="2800" dirty="0"/>
          </a:p>
          <a:p>
            <a:pPr lvl="1"/>
            <a:r>
              <a:rPr lang="en-US" dirty="0"/>
              <a:t>Will meet </a:t>
            </a:r>
            <a:r>
              <a:rPr lang="en-US" dirty="0" smtClean="0"/>
              <a:t>6% reserve with a combination of General and Special Reserve Funds</a:t>
            </a:r>
            <a:endParaRPr lang="en-US" dirty="0"/>
          </a:p>
          <a:p>
            <a:r>
              <a:rPr lang="en-US" sz="2800" dirty="0" smtClean="0"/>
              <a:t>2015-16</a:t>
            </a:r>
          </a:p>
          <a:p>
            <a:pPr lvl="1"/>
            <a:r>
              <a:rPr lang="en-US" dirty="0" smtClean="0"/>
              <a:t>Will meet 6% reserve with a combination of General and Special Reserve Funds</a:t>
            </a:r>
          </a:p>
          <a:p>
            <a:r>
              <a:rPr lang="en-US" sz="2800" dirty="0" smtClean="0"/>
              <a:t>2016-17</a:t>
            </a:r>
          </a:p>
          <a:p>
            <a:pPr lvl="1"/>
            <a:r>
              <a:rPr lang="en-US" dirty="0" smtClean="0"/>
              <a:t>Will meet 6% reserve with a combination of General and Special Reserve Funds</a:t>
            </a:r>
          </a:p>
          <a:p>
            <a:pPr lvl="1"/>
            <a:endParaRPr lang="en-US" sz="2000" dirty="0"/>
          </a:p>
          <a:p>
            <a:endParaRPr lang="en-US" sz="2800" dirty="0"/>
          </a:p>
          <a:p>
            <a:pPr lvl="1"/>
            <a:endParaRPr lang="en-US" sz="2400" dirty="0"/>
          </a:p>
          <a:p>
            <a:pPr lvl="1">
              <a:buFontTx/>
              <a:buNone/>
            </a:pPr>
            <a:endParaRPr lang="en-US" sz="2400" dirty="0"/>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886179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843272"/>
          </a:xfrm>
        </p:spPr>
        <p:txBody>
          <a:bodyPr>
            <a:normAutofit fontScale="92500" lnSpcReduction="20000"/>
          </a:bodyPr>
          <a:lstStyle/>
          <a:p>
            <a:endParaRPr lang="en-US" sz="2400" dirty="0" smtClean="0"/>
          </a:p>
          <a:p>
            <a:pPr lvl="0"/>
            <a:r>
              <a:rPr lang="en-US" sz="2400" dirty="0" smtClean="0"/>
              <a:t>Assumptions Used for Multi-Year Projections</a:t>
            </a:r>
          </a:p>
          <a:p>
            <a:pPr lvl="0"/>
            <a:r>
              <a:rPr lang="en-US" sz="2400" dirty="0" smtClean="0">
                <a:solidFill>
                  <a:srgbClr val="000000"/>
                </a:solidFill>
              </a:rPr>
              <a:t>Maintains</a:t>
            </a:r>
            <a:r>
              <a:rPr lang="en-US" dirty="0" smtClean="0">
                <a:solidFill>
                  <a:srgbClr val="000000"/>
                </a:solidFill>
              </a:rPr>
              <a:t>….</a:t>
            </a:r>
          </a:p>
          <a:p>
            <a:pPr lvl="1"/>
            <a:r>
              <a:rPr lang="en-US" sz="2000" dirty="0" smtClean="0">
                <a:solidFill>
                  <a:srgbClr val="000000"/>
                </a:solidFill>
              </a:rPr>
              <a:t>Programs currently in place</a:t>
            </a:r>
          </a:p>
          <a:p>
            <a:pPr lvl="1"/>
            <a:r>
              <a:rPr lang="en-US" sz="2000" dirty="0" smtClean="0">
                <a:solidFill>
                  <a:srgbClr val="000000"/>
                </a:solidFill>
              </a:rPr>
              <a:t>Exception of Grad Tutors – site decision in 2015-16</a:t>
            </a:r>
          </a:p>
          <a:p>
            <a:r>
              <a:rPr lang="en-US" sz="2400" dirty="0" smtClean="0">
                <a:solidFill>
                  <a:srgbClr val="000000"/>
                </a:solidFill>
              </a:rPr>
              <a:t>Increases</a:t>
            </a:r>
          </a:p>
          <a:p>
            <a:pPr lvl="1"/>
            <a:r>
              <a:rPr lang="en-US" sz="2000" dirty="0" smtClean="0">
                <a:solidFill>
                  <a:srgbClr val="000000"/>
                </a:solidFill>
              </a:rPr>
              <a:t>Driven </a:t>
            </a:r>
            <a:r>
              <a:rPr lang="en-US" sz="2000" dirty="0" smtClean="0"/>
              <a:t>costs based on a formulary </a:t>
            </a:r>
            <a:r>
              <a:rPr lang="en-US" sz="2000" dirty="0" smtClean="0">
                <a:solidFill>
                  <a:srgbClr val="000000"/>
                </a:solidFill>
              </a:rPr>
              <a:t>such as step and column</a:t>
            </a:r>
          </a:p>
          <a:p>
            <a:pPr lvl="1"/>
            <a:r>
              <a:rPr lang="en-US" sz="2000" dirty="0" smtClean="0">
                <a:solidFill>
                  <a:srgbClr val="000000"/>
                </a:solidFill>
              </a:rPr>
              <a:t>2015-16 LCAP </a:t>
            </a:r>
            <a:r>
              <a:rPr lang="en-US" sz="2000" dirty="0" smtClean="0">
                <a:solidFill>
                  <a:srgbClr val="000000"/>
                </a:solidFill>
              </a:rPr>
              <a:t>Supplemental Concentration  $30 million</a:t>
            </a:r>
          </a:p>
          <a:p>
            <a:pPr lvl="1"/>
            <a:r>
              <a:rPr lang="en-US" sz="2000" dirty="0" smtClean="0">
                <a:solidFill>
                  <a:srgbClr val="000000"/>
                </a:solidFill>
              </a:rPr>
              <a:t>2016-17 LCAP </a:t>
            </a:r>
            <a:r>
              <a:rPr lang="en-US" sz="2000" dirty="0" smtClean="0">
                <a:solidFill>
                  <a:srgbClr val="000000"/>
                </a:solidFill>
              </a:rPr>
              <a:t>Supplemental Concentration $32.9 million</a:t>
            </a:r>
          </a:p>
          <a:p>
            <a:pPr lvl="1"/>
            <a:r>
              <a:rPr lang="en-US" sz="2000" dirty="0" smtClean="0">
                <a:solidFill>
                  <a:srgbClr val="000000"/>
                </a:solidFill>
              </a:rPr>
              <a:t>Maintenance funding $4.8 million in accordance with State requirement beginning in 2015-16</a:t>
            </a:r>
          </a:p>
          <a:p>
            <a:r>
              <a:rPr lang="en-US" sz="2400" dirty="0" smtClean="0">
                <a:solidFill>
                  <a:srgbClr val="000000"/>
                </a:solidFill>
              </a:rPr>
              <a:t>Decreases</a:t>
            </a:r>
          </a:p>
          <a:p>
            <a:pPr lvl="1"/>
            <a:r>
              <a:rPr lang="en-US" sz="2000" dirty="0" smtClean="0">
                <a:solidFill>
                  <a:srgbClr val="000000"/>
                </a:solidFill>
              </a:rPr>
              <a:t>One time extra costs such as legal fees, election expenses</a:t>
            </a:r>
          </a:p>
          <a:p>
            <a:pPr lvl="1"/>
            <a:r>
              <a:rPr lang="en-US" sz="2000" dirty="0" smtClean="0">
                <a:solidFill>
                  <a:srgbClr val="000000"/>
                </a:solidFill>
              </a:rPr>
              <a:t>3</a:t>
            </a:r>
            <a:r>
              <a:rPr lang="en-US" sz="2000" dirty="0" smtClean="0">
                <a:solidFill>
                  <a:srgbClr val="FF0000"/>
                </a:solidFill>
              </a:rPr>
              <a:t>5</a:t>
            </a:r>
            <a:r>
              <a:rPr lang="en-US" sz="2000" dirty="0" smtClean="0">
                <a:solidFill>
                  <a:srgbClr val="000000"/>
                </a:solidFill>
              </a:rPr>
              <a:t> Teaching staff based on estimated decline in enrollment in 2015-16</a:t>
            </a:r>
          </a:p>
          <a:p>
            <a:pPr lvl="1"/>
            <a:r>
              <a:rPr lang="en-US" sz="2000" dirty="0" smtClean="0">
                <a:solidFill>
                  <a:srgbClr val="000000"/>
                </a:solidFill>
              </a:rPr>
              <a:t>16 Teaching staff based on estimated decline in enrollment in 2016-17</a:t>
            </a:r>
          </a:p>
          <a:p>
            <a:pPr marL="0" indent="0">
              <a:buNone/>
            </a:pPr>
            <a:endParaRPr lang="en-US" sz="2400" dirty="0">
              <a:solidFill>
                <a:srgbClr val="000000"/>
              </a:solidFill>
            </a:endParaRPr>
          </a:p>
          <a:p>
            <a:endParaRPr lang="en-US" sz="2000" dirty="0">
              <a:solidFill>
                <a:srgbClr val="000000"/>
              </a:solidFill>
            </a:endParaRPr>
          </a:p>
          <a:p>
            <a:endParaRPr lang="en-US" sz="2000" dirty="0" smtClean="0"/>
          </a:p>
          <a:p>
            <a:pPr lvl="1"/>
            <a:endParaRPr lang="en-US" sz="2400" dirty="0" smtClean="0"/>
          </a:p>
          <a:p>
            <a:pPr lvl="1"/>
            <a:endParaRPr lang="en-US" sz="2400" dirty="0" smtClean="0"/>
          </a:p>
          <a:p>
            <a:endParaRPr lang="en-US" sz="2400" dirty="0" smtClean="0"/>
          </a:p>
          <a:p>
            <a:endParaRPr lang="en-US" dirty="0" smtClean="0"/>
          </a:p>
        </p:txBody>
      </p:sp>
      <p:sp>
        <p:nvSpPr>
          <p:cNvPr id="3" name="Title 2"/>
          <p:cNvSpPr>
            <a:spLocks noGrp="1"/>
          </p:cNvSpPr>
          <p:nvPr>
            <p:ph type="title"/>
          </p:nvPr>
        </p:nvSpPr>
        <p:spPr/>
        <p:txBody>
          <a:bodyPr>
            <a:normAutofit/>
          </a:bodyPr>
          <a:lstStyle/>
          <a:p>
            <a:pPr algn="ctr"/>
            <a:r>
              <a:rPr lang="en-US" sz="4400" dirty="0"/>
              <a:t>Multi-Year </a:t>
            </a:r>
            <a:r>
              <a:rPr lang="en-US" sz="4400" dirty="0" smtClean="0"/>
              <a:t>Projection</a:t>
            </a:r>
            <a:br>
              <a:rPr lang="en-US" sz="4400" dirty="0" smtClean="0"/>
            </a:br>
            <a:endParaRPr lang="en-US" sz="2000" dirty="0"/>
          </a:p>
        </p:txBody>
      </p:sp>
      <p:sp>
        <p:nvSpPr>
          <p:cNvPr id="4" name="Slide Number Placeholder 3"/>
          <p:cNvSpPr>
            <a:spLocks noGrp="1"/>
          </p:cNvSpPr>
          <p:nvPr>
            <p:ph type="sldNum" sz="quarter" idx="12"/>
          </p:nvPr>
        </p:nvSpPr>
        <p:spPr/>
        <p:txBody>
          <a:bodyPr/>
          <a:lstStyle/>
          <a:p>
            <a:fld id="{36DC30C3-FB1B-4B56-BBD2-81817F8DEE42}" type="slidenum">
              <a:rPr lang="en-US" smtClean="0"/>
              <a:t>11</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633465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Funding Estimates</a:t>
            </a:r>
            <a:endParaRPr lang="en-US" dirty="0"/>
          </a:p>
        </p:txBody>
      </p:sp>
      <p:sp>
        <p:nvSpPr>
          <p:cNvPr id="3" name="Content Placeholder 2"/>
          <p:cNvSpPr>
            <a:spLocks noGrp="1"/>
          </p:cNvSpPr>
          <p:nvPr>
            <p:ph idx="1"/>
          </p:nvPr>
        </p:nvSpPr>
        <p:spPr/>
        <p:txBody>
          <a:bodyPr>
            <a:normAutofit/>
          </a:bodyPr>
          <a:lstStyle/>
          <a:p>
            <a:r>
              <a:rPr lang="en-US" dirty="0" smtClean="0"/>
              <a:t>There is a higher level of volatility and risk in this funding model</a:t>
            </a:r>
          </a:p>
          <a:p>
            <a:pPr lvl="1"/>
            <a:r>
              <a:rPr lang="en-US" dirty="0" smtClean="0"/>
              <a:t>Student Demographic Changes</a:t>
            </a:r>
          </a:p>
          <a:p>
            <a:pPr lvl="1"/>
            <a:r>
              <a:rPr lang="en-US" dirty="0" smtClean="0"/>
              <a:t>Legislative Support must continue over time</a:t>
            </a:r>
          </a:p>
          <a:p>
            <a:pPr lvl="1"/>
            <a:r>
              <a:rPr lang="en-US" dirty="0" smtClean="0"/>
              <a:t>One</a:t>
            </a:r>
            <a:r>
              <a:rPr lang="en-US" dirty="0" smtClean="0">
                <a:solidFill>
                  <a:srgbClr val="FF0000"/>
                </a:solidFill>
              </a:rPr>
              <a:t>-</a:t>
            </a:r>
            <a:r>
              <a:rPr lang="en-US" dirty="0" smtClean="0"/>
              <a:t>Time State Funding </a:t>
            </a:r>
          </a:p>
          <a:p>
            <a:pPr lvl="1"/>
            <a:r>
              <a:rPr lang="en-US" dirty="0" smtClean="0"/>
              <a:t>Economic Stability and Growth</a:t>
            </a:r>
          </a:p>
          <a:p>
            <a:pPr marL="0" indent="0">
              <a:buNone/>
            </a:pPr>
            <a:endParaRPr lang="en-US" dirty="0"/>
          </a:p>
        </p:txBody>
      </p:sp>
      <p:sp>
        <p:nvSpPr>
          <p:cNvPr id="4" name="Slide Number Placeholder 3"/>
          <p:cNvSpPr>
            <a:spLocks noGrp="1"/>
          </p:cNvSpPr>
          <p:nvPr>
            <p:ph type="sldNum" sz="quarter" idx="12"/>
          </p:nvPr>
        </p:nvSpPr>
        <p:spPr/>
        <p:txBody>
          <a:bodyPr/>
          <a:lstStyle/>
          <a:p>
            <a:fld id="{36DC30C3-FB1B-4B56-BBD2-81817F8DEE42}" type="slidenum">
              <a:rPr lang="en-US" smtClean="0"/>
              <a:t>12</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074592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Expense Planning</a:t>
            </a:r>
            <a:endParaRPr lang="en-US" dirty="0"/>
          </a:p>
        </p:txBody>
      </p:sp>
      <p:sp>
        <p:nvSpPr>
          <p:cNvPr id="3" name="Content Placeholder 2"/>
          <p:cNvSpPr>
            <a:spLocks noGrp="1"/>
          </p:cNvSpPr>
          <p:nvPr>
            <p:ph idx="1"/>
          </p:nvPr>
        </p:nvSpPr>
        <p:spPr/>
        <p:txBody>
          <a:bodyPr/>
          <a:lstStyle/>
          <a:p>
            <a:r>
              <a:rPr lang="en-US" dirty="0" smtClean="0"/>
              <a:t>The District is deficit spending by an estimated $7.6 million as of Second Interim</a:t>
            </a:r>
          </a:p>
          <a:p>
            <a:r>
              <a:rPr lang="en-US" dirty="0" smtClean="0"/>
              <a:t>Salary and Benefit Increases will be requested through bargaining</a:t>
            </a:r>
          </a:p>
          <a:p>
            <a:r>
              <a:rPr lang="en-US" dirty="0" smtClean="0"/>
              <a:t>Because of low funding over several years, demand is higher than the increased funding</a:t>
            </a:r>
          </a:p>
          <a:p>
            <a:r>
              <a:rPr lang="en-US" dirty="0" smtClean="0"/>
              <a:t>District must plan to reduce deficit spending</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36DC30C3-FB1B-4B56-BBD2-81817F8DEE42}" type="slidenum">
              <a:rPr lang="en-US" smtClean="0"/>
              <a:t>13</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942736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STRS Multi Year Rates</a:t>
            </a:r>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prstClr val="black">
                    <a:tint val="75000"/>
                  </a:prstClr>
                </a:solidFill>
              </a:rPr>
              <a:pPr/>
              <a:t>14</a:t>
            </a:fld>
            <a:endParaRPr lang="en-US">
              <a:solidFill>
                <a:prstClr val="black">
                  <a:tint val="75000"/>
                </a:prstClr>
              </a:solidFill>
            </a:endParaRPr>
          </a:p>
        </p:txBody>
      </p:sp>
      <p:graphicFrame>
        <p:nvGraphicFramePr>
          <p:cNvPr id="5" name="Chart 4"/>
          <p:cNvGraphicFramePr/>
          <p:nvPr>
            <p:extLst>
              <p:ext uri="{D42A27DB-BD31-4B8C-83A1-F6EECF244321}">
                <p14:modId xmlns:p14="http://schemas.microsoft.com/office/powerpoint/2010/main" val="2029161372"/>
              </p:ext>
            </p:extLst>
          </p:nvPr>
        </p:nvGraphicFramePr>
        <p:xfrm>
          <a:off x="457200" y="1219200"/>
          <a:ext cx="79248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035324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CalPERS Multi Year Rates</a:t>
            </a:r>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prstClr val="black">
                    <a:tint val="75000"/>
                  </a:prstClr>
                </a:solidFill>
              </a:rPr>
              <a:pPr/>
              <a:t>15</a:t>
            </a:fld>
            <a:endParaRPr lang="en-US">
              <a:solidFill>
                <a:prstClr val="black">
                  <a:tint val="75000"/>
                </a:prstClr>
              </a:solidFill>
            </a:endParaRPr>
          </a:p>
        </p:txBody>
      </p:sp>
      <p:graphicFrame>
        <p:nvGraphicFramePr>
          <p:cNvPr id="6" name="Chart 5"/>
          <p:cNvGraphicFramePr/>
          <p:nvPr>
            <p:extLst>
              <p:ext uri="{D42A27DB-BD31-4B8C-83A1-F6EECF244321}">
                <p14:modId xmlns:p14="http://schemas.microsoft.com/office/powerpoint/2010/main" val="2835893454"/>
              </p:ext>
            </p:extLst>
          </p:nvPr>
        </p:nvGraphicFramePr>
        <p:xfrm>
          <a:off x="457200" y="1219200"/>
          <a:ext cx="82296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805025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 System Costs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increased cost to fund retirement system contributions will be escalating between $2.5 and $3 million per year</a:t>
            </a:r>
          </a:p>
          <a:p>
            <a:r>
              <a:rPr lang="en-US" dirty="0" smtClean="0"/>
              <a:t>This is roughly equivalent to a 1.5% raise for all employees</a:t>
            </a:r>
          </a:p>
          <a:p>
            <a:r>
              <a:rPr lang="en-US" dirty="0" smtClean="0"/>
              <a:t>The District pays for over 2300 retiree health care plans for those employees who were in a vesting status and/or retired prior to 2010 the annual cost is $18 million, which rises based upon health care premium rates</a:t>
            </a:r>
            <a:endParaRPr lang="en-US" dirty="0"/>
          </a:p>
        </p:txBody>
      </p:sp>
      <p:sp>
        <p:nvSpPr>
          <p:cNvPr id="4" name="Slide Number Placeholder 3"/>
          <p:cNvSpPr>
            <a:spLocks noGrp="1"/>
          </p:cNvSpPr>
          <p:nvPr>
            <p:ph type="sldNum" sz="quarter" idx="12"/>
          </p:nvPr>
        </p:nvSpPr>
        <p:spPr/>
        <p:txBody>
          <a:bodyPr/>
          <a:lstStyle/>
          <a:p>
            <a:fld id="{36DC30C3-FB1B-4B56-BBD2-81817F8DEE42}" type="slidenum">
              <a:rPr lang="en-US" smtClean="0"/>
              <a:t>16</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000701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Deficit</a:t>
            </a:r>
            <a:endParaRPr lang="en-US" dirty="0"/>
          </a:p>
        </p:txBody>
      </p:sp>
      <p:sp>
        <p:nvSpPr>
          <p:cNvPr id="3" name="Content Placeholder 2"/>
          <p:cNvSpPr>
            <a:spLocks noGrp="1"/>
          </p:cNvSpPr>
          <p:nvPr>
            <p:ph idx="1"/>
          </p:nvPr>
        </p:nvSpPr>
        <p:spPr>
          <a:xfrm>
            <a:off x="457200" y="1295400"/>
            <a:ext cx="8229600" cy="5486400"/>
          </a:xfrm>
        </p:spPr>
        <p:txBody>
          <a:bodyPr/>
          <a:lstStyle/>
          <a:p>
            <a:r>
              <a:rPr lang="en-US" dirty="0" smtClean="0"/>
              <a:t>Defined as having ongoing programs and financial commitments for a given year that exceed that particular year’s revenue</a:t>
            </a:r>
          </a:p>
          <a:p>
            <a:r>
              <a:rPr lang="en-US" dirty="0" smtClean="0"/>
              <a:t>Ending Fund Balance or Special Reserve Funds can be used to address the deficit</a:t>
            </a:r>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17</a:t>
            </a:fld>
            <a:endParaRPr lang="en-US">
              <a:solidFill>
                <a:srgbClr val="000000"/>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3962400"/>
            <a:ext cx="463296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963596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The </a:t>
            </a:r>
            <a:r>
              <a:rPr lang="en-US" sz="2800" dirty="0"/>
              <a:t>Board needs to be aware of the use of one-time funds and prepare plans for reducing commitments as one-time funds are depleted </a:t>
            </a:r>
            <a:endParaRPr lang="en-US" sz="2800" dirty="0" smtClean="0"/>
          </a:p>
          <a:p>
            <a:r>
              <a:rPr lang="en-US" sz="2800" dirty="0" smtClean="0"/>
              <a:t>2014-15 the District has planned use of ending fund balance in the amount of $7.6 million</a:t>
            </a:r>
          </a:p>
          <a:p>
            <a:r>
              <a:rPr lang="en-US" sz="2800" dirty="0" smtClean="0"/>
              <a:t>2015-16 the District has planned use of ending fund balance of $3.7 million </a:t>
            </a:r>
          </a:p>
          <a:p>
            <a:r>
              <a:rPr lang="en-US" sz="2800" dirty="0" smtClean="0"/>
              <a:t>2016-17 the District has planned use of Special Reserve of $1 million and ending fund balance of $743 thousand</a:t>
            </a:r>
          </a:p>
          <a:p>
            <a:endParaRPr lang="en-US" dirty="0"/>
          </a:p>
          <a:p>
            <a:endParaRPr lang="en-US"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18</a:t>
            </a:fld>
            <a:endParaRPr lang="en-US">
              <a:solidFill>
                <a:srgbClr val="000000"/>
              </a:solidFill>
            </a:endParaRPr>
          </a:p>
        </p:txBody>
      </p:sp>
      <p:sp>
        <p:nvSpPr>
          <p:cNvPr id="5" name="Title 1"/>
          <p:cNvSpPr>
            <a:spLocks noGrp="1"/>
          </p:cNvSpPr>
          <p:nvPr>
            <p:ph type="title"/>
          </p:nvPr>
        </p:nvSpPr>
        <p:spPr/>
        <p:txBody>
          <a:bodyPr/>
          <a:lstStyle/>
          <a:p>
            <a:r>
              <a:rPr lang="en-US" dirty="0" smtClean="0"/>
              <a:t>Structural Deficit</a:t>
            </a:r>
            <a:endParaRPr lang="en-US" dirty="0"/>
          </a:p>
        </p:txBody>
      </p:sp>
      <p:pic>
        <p:nvPicPr>
          <p:cNvPr id="5122" name="Picture 2" descr="C:\Users\SGamba\AppData\Local\Microsoft\Windows\Temporary Internet Files\Low\Content.IE5\55R7R6Y8\MC9102163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304800"/>
            <a:ext cx="1753876" cy="1042516"/>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8033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Reserves</a:t>
            </a:r>
            <a:endParaRPr lang="en-US" dirty="0"/>
          </a:p>
        </p:txBody>
      </p:sp>
      <p:sp>
        <p:nvSpPr>
          <p:cNvPr id="3" name="Content Placeholder 2"/>
          <p:cNvSpPr>
            <a:spLocks noGrp="1"/>
          </p:cNvSpPr>
          <p:nvPr>
            <p:ph idx="1"/>
          </p:nvPr>
        </p:nvSpPr>
        <p:spPr>
          <a:xfrm>
            <a:off x="381000" y="1219200"/>
            <a:ext cx="8229600" cy="4525963"/>
          </a:xfrm>
        </p:spPr>
        <p:txBody>
          <a:bodyPr/>
          <a:lstStyle/>
          <a:p>
            <a:r>
              <a:rPr lang="en-US" sz="2400" dirty="0" smtClean="0"/>
              <a:t>3% Reserve for Economic Uncertainty is the standard for a District our size</a:t>
            </a:r>
          </a:p>
          <a:p>
            <a:r>
              <a:rPr lang="en-US" sz="2400" dirty="0" smtClean="0"/>
              <a:t>Due to the risk of volatility in funding the Board adopted a 6% reserve target with 3% in the General Fund and 3% in the Special Reserve fund</a:t>
            </a:r>
          </a:p>
          <a:p>
            <a:r>
              <a:rPr lang="en-US" sz="2400" dirty="0" smtClean="0"/>
              <a:t>With current revenue and expense assumptions that target </a:t>
            </a:r>
            <a:r>
              <a:rPr lang="en-US" sz="2400" u="sng" dirty="0" smtClean="0"/>
              <a:t>will be</a:t>
            </a:r>
            <a:r>
              <a:rPr lang="en-US" sz="2400" dirty="0" smtClean="0"/>
              <a:t> met in 2015-16 and 2016-17 </a:t>
            </a:r>
            <a:endParaRPr lang="en-US" sz="2400" dirty="0"/>
          </a:p>
          <a:p>
            <a:r>
              <a:rPr lang="en-US" sz="2400" dirty="0" smtClean="0"/>
              <a:t>By way of comparison a monthly payroll cost this school year can be as much as  $12.2 million</a:t>
            </a:r>
          </a:p>
          <a:p>
            <a:r>
              <a:rPr lang="en-US" sz="2400" dirty="0" smtClean="0"/>
              <a:t>A 3% reserve is $9.7 million as of Second Interim</a:t>
            </a:r>
            <a:endParaRPr lang="en-US" sz="2400" dirty="0"/>
          </a:p>
        </p:txBody>
      </p:sp>
      <p:sp>
        <p:nvSpPr>
          <p:cNvPr id="4" name="Slide Number Placeholder 3"/>
          <p:cNvSpPr>
            <a:spLocks noGrp="1"/>
          </p:cNvSpPr>
          <p:nvPr>
            <p:ph type="sldNum" sz="quarter" idx="12"/>
          </p:nvPr>
        </p:nvSpPr>
        <p:spPr/>
        <p:txBody>
          <a:bodyPr/>
          <a:lstStyle/>
          <a:p>
            <a:fld id="{5337B485-8752-47A9-B0E2-73DD55880667}" type="slidenum">
              <a:rPr lang="en-US" smtClean="0">
                <a:solidFill>
                  <a:srgbClr val="000000"/>
                </a:solidFill>
              </a:rPr>
              <a:pPr/>
              <a:t>19</a:t>
            </a:fld>
            <a:endParaRPr lang="en-US">
              <a:solidFill>
                <a:srgbClr val="000000"/>
              </a:solidFill>
            </a:endParaRPr>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75235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1B2B9E-79F7-4829-B02C-D7639246FC93}" type="slidenum">
              <a:rPr lang="en-US">
                <a:solidFill>
                  <a:srgbClr val="000000"/>
                </a:solidFill>
              </a:rPr>
              <a:pPr/>
              <a:t>2</a:t>
            </a:fld>
            <a:endParaRPr lang="en-US">
              <a:solidFill>
                <a:srgbClr val="000000"/>
              </a:solidFill>
            </a:endParaRPr>
          </a:p>
        </p:txBody>
      </p:sp>
      <p:sp>
        <p:nvSpPr>
          <p:cNvPr id="236546" name="Rectangle 2"/>
          <p:cNvSpPr>
            <a:spLocks noGrp="1" noChangeArrowheads="1"/>
          </p:cNvSpPr>
          <p:nvPr>
            <p:ph type="title"/>
          </p:nvPr>
        </p:nvSpPr>
        <p:spPr/>
        <p:txBody>
          <a:bodyPr/>
          <a:lstStyle/>
          <a:p>
            <a:r>
              <a:rPr lang="en-US" dirty="0" smtClean="0"/>
              <a:t>Second </a:t>
            </a:r>
            <a:r>
              <a:rPr lang="en-US" dirty="0"/>
              <a:t>Interim </a:t>
            </a:r>
            <a:r>
              <a:rPr lang="en-US" dirty="0" smtClean="0"/>
              <a:t>2014-15</a:t>
            </a:r>
            <a:endParaRPr lang="en-US" dirty="0"/>
          </a:p>
        </p:txBody>
      </p:sp>
      <p:sp>
        <p:nvSpPr>
          <p:cNvPr id="236547" name="Rectangle 3"/>
          <p:cNvSpPr>
            <a:spLocks noGrp="1" noChangeArrowheads="1"/>
          </p:cNvSpPr>
          <p:nvPr>
            <p:ph type="body" idx="1"/>
          </p:nvPr>
        </p:nvSpPr>
        <p:spPr/>
        <p:txBody>
          <a:bodyPr/>
          <a:lstStyle/>
          <a:p>
            <a:r>
              <a:rPr lang="en-US" dirty="0"/>
              <a:t>Period Ending </a:t>
            </a:r>
            <a:r>
              <a:rPr lang="en-US" dirty="0" smtClean="0"/>
              <a:t>January </a:t>
            </a:r>
            <a:r>
              <a:rPr lang="en-US" dirty="0"/>
              <a:t>31, </a:t>
            </a:r>
            <a:r>
              <a:rPr lang="en-US" dirty="0" smtClean="0"/>
              <a:t>2015</a:t>
            </a:r>
            <a:endParaRPr lang="en-US" dirty="0"/>
          </a:p>
          <a:p>
            <a:r>
              <a:rPr lang="en-US" dirty="0" smtClean="0"/>
              <a:t>Updated Information on District Enrollment</a:t>
            </a:r>
            <a:endParaRPr lang="en-US" dirty="0"/>
          </a:p>
          <a:p>
            <a:r>
              <a:rPr lang="en-US" dirty="0"/>
              <a:t>Latest Information from the State</a:t>
            </a:r>
          </a:p>
          <a:p>
            <a:r>
              <a:rPr lang="en-US" dirty="0"/>
              <a:t>Utilizing the </a:t>
            </a:r>
            <a:r>
              <a:rPr lang="en-US" dirty="0" smtClean="0"/>
              <a:t> expenditure budget </a:t>
            </a:r>
            <a:r>
              <a:rPr lang="en-US" dirty="0"/>
              <a:t>assumptions </a:t>
            </a:r>
            <a:r>
              <a:rPr lang="en-US" dirty="0" smtClean="0"/>
              <a:t>described in the Executive Summary and the LCFF Calculator provided by </a:t>
            </a:r>
            <a:r>
              <a:rPr lang="en-US" dirty="0"/>
              <a:t>the </a:t>
            </a:r>
            <a:r>
              <a:rPr lang="en-US" dirty="0" smtClean="0"/>
              <a:t>State</a:t>
            </a:r>
          </a:p>
          <a:p>
            <a:r>
              <a:rPr lang="en-US" dirty="0" smtClean="0"/>
              <a:t>Information </a:t>
            </a:r>
            <a:r>
              <a:rPr lang="en-US" dirty="0"/>
              <a:t>for all funds</a:t>
            </a:r>
          </a:p>
          <a:p>
            <a:endParaRPr lang="en-US" dirty="0" smtClean="0"/>
          </a:p>
          <a:p>
            <a:endParaRPr lang="en-US" dirty="0"/>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019460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Special Reserve Summary</a:t>
            </a:r>
            <a:br>
              <a:rPr lang="en-US" dirty="0" smtClean="0"/>
            </a:br>
            <a:endParaRPr lang="en-US" sz="1800" dirty="0"/>
          </a:p>
        </p:txBody>
      </p:sp>
      <p:pic>
        <p:nvPicPr>
          <p:cNvPr id="1045" name="Picture 21" descr="C:\Program Files\Microsoft Office\MEDIA\CAGCAT10\j030084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4267200"/>
            <a:ext cx="2348484" cy="1981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385546025"/>
              </p:ext>
            </p:extLst>
          </p:nvPr>
        </p:nvGraphicFramePr>
        <p:xfrm>
          <a:off x="762000" y="1219200"/>
          <a:ext cx="8001000" cy="2667001"/>
        </p:xfrm>
        <a:graphic>
          <a:graphicData uri="http://schemas.openxmlformats.org/drawingml/2006/table">
            <a:tbl>
              <a:tblPr/>
              <a:tblGrid>
                <a:gridCol w="5851212"/>
                <a:gridCol w="2149788"/>
              </a:tblGrid>
              <a:tr h="748406">
                <a:tc>
                  <a:txBody>
                    <a:bodyPr/>
                    <a:lstStyle/>
                    <a:p>
                      <a:pPr marL="0" marR="0" algn="ctr">
                        <a:spcBef>
                          <a:spcPts val="1260"/>
                        </a:spcBef>
                        <a:spcAft>
                          <a:spcPts val="0"/>
                        </a:spcAft>
                      </a:pPr>
                      <a:r>
                        <a:rPr lang="en-US" sz="1400" b="1" dirty="0">
                          <a:solidFill>
                            <a:srgbClr val="000000"/>
                          </a:solidFill>
                          <a:effectLst/>
                          <a:latin typeface="Arial"/>
                          <a:ea typeface="Times New Roman"/>
                          <a:cs typeface="Times New Roman"/>
                        </a:rPr>
                        <a:t>Special Reserve Fund – 17</a:t>
                      </a:r>
                      <a:endParaRPr lang="en-US" sz="1200" dirty="0">
                        <a:effectLst/>
                        <a:latin typeface="Arial"/>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1000"/>
                        </a:lnSpc>
                        <a:spcBef>
                          <a:spcPts val="0"/>
                        </a:spcBef>
                        <a:spcAft>
                          <a:spcPts val="0"/>
                        </a:spcAft>
                      </a:pPr>
                      <a:r>
                        <a:rPr lang="en-US" sz="1400" b="1" dirty="0" smtClean="0">
                          <a:solidFill>
                            <a:schemeClr val="tx1"/>
                          </a:solidFill>
                          <a:effectLst/>
                          <a:latin typeface="Arial"/>
                          <a:ea typeface="Times New Roman"/>
                          <a:cs typeface="Times New Roman"/>
                        </a:rPr>
                        <a:t>Second </a:t>
                      </a:r>
                      <a:endParaRPr lang="en-US" sz="1200" dirty="0">
                        <a:solidFill>
                          <a:schemeClr val="tx1"/>
                        </a:solidFill>
                        <a:effectLst/>
                        <a:latin typeface="Arial"/>
                        <a:ea typeface="Times New Roman"/>
                        <a:cs typeface="Times New Roman"/>
                      </a:endParaRPr>
                    </a:p>
                    <a:p>
                      <a:pPr marL="0" marR="0" algn="ctr">
                        <a:lnSpc>
                          <a:spcPct val="111000"/>
                        </a:lnSpc>
                        <a:spcBef>
                          <a:spcPts val="0"/>
                        </a:spcBef>
                        <a:spcAft>
                          <a:spcPts val="0"/>
                        </a:spcAft>
                      </a:pPr>
                      <a:r>
                        <a:rPr lang="en-US" sz="1400" b="1" dirty="0">
                          <a:solidFill>
                            <a:srgbClr val="000000"/>
                          </a:solidFill>
                          <a:effectLst/>
                          <a:latin typeface="Arial"/>
                          <a:ea typeface="Times New Roman"/>
                          <a:cs typeface="Times New Roman"/>
                        </a:rPr>
                        <a:t>Interim</a:t>
                      </a:r>
                      <a:br>
                        <a:rPr lang="en-US" sz="1400" b="1" dirty="0">
                          <a:solidFill>
                            <a:srgbClr val="000000"/>
                          </a:solidFill>
                          <a:effectLst/>
                          <a:latin typeface="Arial"/>
                          <a:ea typeface="Times New Roman"/>
                          <a:cs typeface="Times New Roman"/>
                        </a:rPr>
                      </a:br>
                      <a:endParaRPr lang="en-US" sz="1200" dirty="0">
                        <a:effectLst/>
                        <a:latin typeface="Arial"/>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9422">
                <a:tc>
                  <a:txBody>
                    <a:bodyPr/>
                    <a:lstStyle/>
                    <a:p>
                      <a:pPr marL="33655" marR="0">
                        <a:spcBef>
                          <a:spcPts val="0"/>
                        </a:spcBef>
                        <a:spcAft>
                          <a:spcPts val="0"/>
                        </a:spcAft>
                      </a:pPr>
                      <a:r>
                        <a:rPr lang="en-US" sz="1400" b="1" spc="-10" dirty="0">
                          <a:solidFill>
                            <a:srgbClr val="000000"/>
                          </a:solidFill>
                          <a:effectLst/>
                          <a:latin typeface="Arial"/>
                          <a:ea typeface="Times New Roman"/>
                          <a:cs typeface="Times New Roman"/>
                        </a:rPr>
                        <a:t>Balance June 30, </a:t>
                      </a:r>
                      <a:r>
                        <a:rPr lang="en-US" sz="1400" b="1" spc="-10" dirty="0" smtClean="0">
                          <a:solidFill>
                            <a:srgbClr val="000000"/>
                          </a:solidFill>
                          <a:effectLst/>
                          <a:latin typeface="Arial"/>
                          <a:ea typeface="Times New Roman"/>
                          <a:cs typeface="Times New Roman"/>
                        </a:rPr>
                        <a:t>2014</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43330" algn="r"/>
                        </a:tabLst>
                      </a:pPr>
                      <a:r>
                        <a:rPr lang="en-US" sz="1400" dirty="0">
                          <a:solidFill>
                            <a:srgbClr val="000000"/>
                          </a:solidFill>
                          <a:effectLst/>
                          <a:latin typeface="Arial"/>
                          <a:ea typeface="Times New Roman"/>
                          <a:cs typeface="Times New Roman"/>
                        </a:rPr>
                        <a:t>$	</a:t>
                      </a:r>
                      <a:r>
                        <a:rPr lang="en-US" sz="1400" dirty="0" smtClean="0">
                          <a:solidFill>
                            <a:srgbClr val="000000"/>
                          </a:solidFill>
                          <a:effectLst/>
                          <a:latin typeface="Arial"/>
                          <a:ea typeface="Times New Roman"/>
                          <a:cs typeface="Times New Roman"/>
                        </a:rPr>
                        <a:t>11,705,168</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266">
                <a:tc>
                  <a:txBody>
                    <a:bodyPr/>
                    <a:lstStyle/>
                    <a:p>
                      <a:pPr marL="33655" marR="0">
                        <a:spcBef>
                          <a:spcPts val="0"/>
                        </a:spcBef>
                        <a:spcAft>
                          <a:spcPts val="0"/>
                        </a:spcAft>
                      </a:pPr>
                      <a:r>
                        <a:rPr lang="en-US" sz="1400" dirty="0" smtClean="0">
                          <a:solidFill>
                            <a:srgbClr val="000000"/>
                          </a:solidFill>
                          <a:effectLst/>
                          <a:latin typeface="Arial"/>
                          <a:ea typeface="Times New Roman"/>
                          <a:cs typeface="Times New Roman"/>
                        </a:rPr>
                        <a:t>2015-16 </a:t>
                      </a:r>
                      <a:r>
                        <a:rPr lang="en-US" sz="1400" dirty="0">
                          <a:solidFill>
                            <a:srgbClr val="000000"/>
                          </a:solidFill>
                          <a:effectLst/>
                          <a:latin typeface="Arial"/>
                          <a:ea typeface="Times New Roman"/>
                          <a:cs typeface="Times New Roman"/>
                        </a:rPr>
                        <a:t>use of Special Reserve</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76985" algn="r"/>
                        </a:tabLst>
                      </a:pPr>
                      <a:r>
                        <a:rPr lang="en-US" sz="1400" dirty="0">
                          <a:solidFill>
                            <a:srgbClr val="000000"/>
                          </a:solidFill>
                          <a:effectLst/>
                          <a:latin typeface="Arial"/>
                          <a:ea typeface="Times New Roman"/>
                          <a:cs typeface="Times New Roman"/>
                        </a:rPr>
                        <a:t>$	</a:t>
                      </a:r>
                      <a:r>
                        <a:rPr lang="en-US" sz="1400" spc="-30" dirty="0" smtClean="0">
                          <a:solidFill>
                            <a:srgbClr val="000000"/>
                          </a:solidFill>
                          <a:effectLst/>
                          <a:latin typeface="Arial"/>
                          <a:ea typeface="Times New Roman"/>
                          <a:cs typeface="Times New Roman"/>
                        </a:rPr>
                        <a:t>0</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1266">
                <a:tc>
                  <a:txBody>
                    <a:bodyPr/>
                    <a:lstStyle/>
                    <a:p>
                      <a:pPr marL="33655" marR="0">
                        <a:spcBef>
                          <a:spcPts val="0"/>
                        </a:spcBef>
                        <a:spcAft>
                          <a:spcPts val="0"/>
                        </a:spcAft>
                      </a:pPr>
                      <a:r>
                        <a:rPr lang="en-US" sz="1400" b="0" i="0" dirty="0" smtClean="0">
                          <a:solidFill>
                            <a:srgbClr val="000000"/>
                          </a:solidFill>
                          <a:effectLst/>
                          <a:latin typeface="Arial"/>
                          <a:ea typeface="Times New Roman"/>
                          <a:cs typeface="Times New Roman"/>
                        </a:rPr>
                        <a:t>2016-17 use of</a:t>
                      </a:r>
                      <a:r>
                        <a:rPr lang="en-US" sz="1400" b="0" i="0" baseline="0" dirty="0" smtClean="0">
                          <a:solidFill>
                            <a:srgbClr val="000000"/>
                          </a:solidFill>
                          <a:effectLst/>
                          <a:latin typeface="Arial"/>
                          <a:ea typeface="Times New Roman"/>
                          <a:cs typeface="Times New Roman"/>
                        </a:rPr>
                        <a:t> Special Reserve</a:t>
                      </a:r>
                      <a:endParaRPr lang="en-US" sz="1200" b="0" i="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76985" algn="r"/>
                        </a:tabLst>
                      </a:pPr>
                      <a:r>
                        <a:rPr lang="en-US" sz="1400" b="1" i="1" dirty="0">
                          <a:solidFill>
                            <a:srgbClr val="000000"/>
                          </a:solidFill>
                          <a:effectLst/>
                          <a:latin typeface="Arial"/>
                          <a:ea typeface="Times New Roman"/>
                          <a:cs typeface="Times New Roman"/>
                        </a:rPr>
                        <a:t>$	</a:t>
                      </a:r>
                      <a:r>
                        <a:rPr lang="en-US" sz="1400" b="1" i="1" dirty="0" smtClean="0">
                          <a:solidFill>
                            <a:srgbClr val="000000"/>
                          </a:solidFill>
                          <a:effectLst/>
                          <a:latin typeface="Arial"/>
                          <a:ea typeface="Times New Roman"/>
                          <a:cs typeface="Times New Roman"/>
                        </a:rPr>
                        <a:t>(1,000,000)</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641">
                <a:tc>
                  <a:txBody>
                    <a:bodyPr/>
                    <a:lstStyle/>
                    <a:p>
                      <a:pPr marL="33655" marR="0">
                        <a:spcBef>
                          <a:spcPts val="0"/>
                        </a:spcBef>
                        <a:spcAft>
                          <a:spcPts val="0"/>
                        </a:spcAft>
                      </a:pPr>
                      <a:r>
                        <a:rPr lang="en-US" sz="1400" b="1" spc="-5" dirty="0" smtClean="0">
                          <a:solidFill>
                            <a:srgbClr val="000000"/>
                          </a:solidFill>
                          <a:effectLst/>
                          <a:latin typeface="Arial"/>
                          <a:ea typeface="Times New Roman"/>
                          <a:cs typeface="Times New Roman"/>
                        </a:rPr>
                        <a:t>Special </a:t>
                      </a:r>
                      <a:r>
                        <a:rPr lang="en-US" sz="1400" b="1" spc="-5" dirty="0">
                          <a:solidFill>
                            <a:srgbClr val="000000"/>
                          </a:solidFill>
                          <a:effectLst/>
                          <a:latin typeface="Arial"/>
                          <a:ea typeface="Times New Roman"/>
                          <a:cs typeface="Times New Roman"/>
                        </a:rPr>
                        <a:t>Reserve Fund Balance Projection June </a:t>
                      </a:r>
                      <a:r>
                        <a:rPr lang="en-US" sz="1400" b="1" spc="-5" dirty="0" smtClean="0">
                          <a:solidFill>
                            <a:srgbClr val="000000"/>
                          </a:solidFill>
                          <a:effectLst/>
                          <a:latin typeface="Arial"/>
                          <a:ea typeface="Times New Roman"/>
                          <a:cs typeface="Times New Roman"/>
                        </a:rPr>
                        <a:t>2017</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243330" algn="r"/>
                        </a:tabLst>
                      </a:pPr>
                      <a:r>
                        <a:rPr lang="en-US" sz="1400" dirty="0">
                          <a:solidFill>
                            <a:srgbClr val="000000"/>
                          </a:solidFill>
                          <a:effectLst/>
                          <a:latin typeface="Arial"/>
                          <a:ea typeface="Times New Roman"/>
                          <a:cs typeface="Times New Roman"/>
                        </a:rPr>
                        <a:t>$	</a:t>
                      </a:r>
                      <a:r>
                        <a:rPr lang="en-US" sz="1400" dirty="0" smtClean="0">
                          <a:solidFill>
                            <a:srgbClr val="000000"/>
                          </a:solidFill>
                          <a:effectLst/>
                          <a:latin typeface="Arial"/>
                          <a:ea typeface="Times New Roman"/>
                          <a:cs typeface="Times New Roman"/>
                        </a:rPr>
                        <a:t>10,705,168</a:t>
                      </a:r>
                      <a:endParaRPr lang="en-US" sz="1200" dirty="0">
                        <a:effectLst/>
                        <a:latin typeface="Arial"/>
                        <a:ea typeface="Times New Roman"/>
                        <a:cs typeface="Times New Roman"/>
                      </a:endParaRPr>
                    </a:p>
                    <a:p>
                      <a:pPr marL="0" marR="0" algn="ctr">
                        <a:spcBef>
                          <a:spcPts val="0"/>
                        </a:spcBef>
                        <a:spcAft>
                          <a:spcPts val="0"/>
                        </a:spcAft>
                        <a:tabLst>
                          <a:tab pos="1276985" algn="r"/>
                        </a:tabLst>
                      </a:pPr>
                      <a:r>
                        <a:rPr lang="en-US" sz="1400" dirty="0">
                          <a:solidFill>
                            <a:srgbClr val="000000"/>
                          </a:solidFill>
                          <a:effectLst/>
                          <a:latin typeface="Arial"/>
                          <a:ea typeface="Times New Roman"/>
                          <a:cs typeface="Times New Roman"/>
                        </a:rPr>
                        <a:t> </a:t>
                      </a:r>
                      <a:endParaRPr lang="en-US" sz="1200" dirty="0">
                        <a:effectLst/>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36DC30C3-FB1B-4B56-BBD2-81817F8DEE42}" type="slidenum">
              <a:rPr lang="en-US" smtClean="0"/>
              <a:t>20</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31752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Review of Budget Fund Schedules</a:t>
            </a:r>
          </a:p>
          <a:p>
            <a:pPr lvl="1"/>
            <a:r>
              <a:rPr lang="en-US" dirty="0" smtClean="0"/>
              <a:t>Schedule 2</a:t>
            </a:r>
          </a:p>
          <a:p>
            <a:pPr lvl="2"/>
            <a:r>
              <a:rPr lang="en-US" dirty="0" smtClean="0"/>
              <a:t>Adult Ed, Child Development, Cafeteria, Deferred Maintenance, Special Reserve</a:t>
            </a:r>
          </a:p>
          <a:p>
            <a:pPr lvl="1"/>
            <a:r>
              <a:rPr lang="en-US" dirty="0" smtClean="0"/>
              <a:t>Schedule 3</a:t>
            </a:r>
          </a:p>
          <a:p>
            <a:pPr lvl="2"/>
            <a:r>
              <a:rPr lang="en-US" dirty="0" smtClean="0"/>
              <a:t>Building, Capital Facility, County School Facility, Special Reserve for Capital Outlay</a:t>
            </a:r>
          </a:p>
          <a:p>
            <a:pPr lvl="1"/>
            <a:r>
              <a:rPr lang="en-US" dirty="0" smtClean="0"/>
              <a:t>All funds are estimated to have positive ending fund and cash balances for 14-15, moving in to the 2015-16 budget year</a:t>
            </a:r>
            <a:endParaRPr lang="en-US" dirty="0"/>
          </a:p>
        </p:txBody>
      </p:sp>
      <p:sp>
        <p:nvSpPr>
          <p:cNvPr id="4" name="Slide Number Placeholder 3"/>
          <p:cNvSpPr>
            <a:spLocks noGrp="1"/>
          </p:cNvSpPr>
          <p:nvPr>
            <p:ph type="sldNum" sz="quarter" idx="12"/>
          </p:nvPr>
        </p:nvSpPr>
        <p:spPr/>
        <p:txBody>
          <a:bodyPr/>
          <a:lstStyle/>
          <a:p>
            <a:fld id="{36DC30C3-FB1B-4B56-BBD2-81817F8DEE42}" type="slidenum">
              <a:rPr lang="en-US" smtClean="0"/>
              <a:t>21</a:t>
            </a:fld>
            <a:endParaRPr lang="en-US"/>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706612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92162"/>
          </a:xfrm>
        </p:spPr>
        <p:txBody>
          <a:bodyPr/>
          <a:lstStyle/>
          <a:p>
            <a:r>
              <a:rPr lang="en-US" dirty="0" smtClean="0"/>
              <a:t>Next Steps</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22</a:t>
            </a:fld>
            <a:endParaRPr lang="en-US">
              <a:solidFill>
                <a:prstClr val="black">
                  <a:tint val="75000"/>
                </a:prstClr>
              </a:solidFill>
            </a:endParaRPr>
          </a:p>
        </p:txBody>
      </p:sp>
      <p:sp>
        <p:nvSpPr>
          <p:cNvPr id="4" name="Content Placeholder 3"/>
          <p:cNvSpPr>
            <a:spLocks noGrp="1"/>
          </p:cNvSpPr>
          <p:nvPr>
            <p:ph sz="quarter" idx="1"/>
          </p:nvPr>
        </p:nvSpPr>
        <p:spPr>
          <a:xfrm>
            <a:off x="228600" y="762000"/>
            <a:ext cx="8915400" cy="5943600"/>
          </a:xfrm>
        </p:spPr>
        <p:txBody>
          <a:bodyPr>
            <a:normAutofit/>
          </a:bodyPr>
          <a:lstStyle/>
          <a:p>
            <a:pPr marL="0" indent="0">
              <a:buNone/>
            </a:pPr>
            <a:endParaRPr lang="en-US" sz="2000" dirty="0" smtClean="0"/>
          </a:p>
          <a:p>
            <a:pPr marL="0" indent="0">
              <a:buNone/>
            </a:pPr>
            <a:endParaRPr lang="en-US" sz="2000" dirty="0"/>
          </a:p>
          <a:p>
            <a:pPr>
              <a:buNone/>
            </a:pPr>
            <a:r>
              <a:rPr lang="en-US" sz="2400" b="1" dirty="0" smtClean="0"/>
              <a:t>2015</a:t>
            </a:r>
          </a:p>
          <a:p>
            <a:r>
              <a:rPr lang="en-US" sz="1800" dirty="0" smtClean="0"/>
              <a:t>January	Governor’s January Budget</a:t>
            </a:r>
          </a:p>
          <a:p>
            <a:r>
              <a:rPr lang="en-US" sz="1800" dirty="0" smtClean="0"/>
              <a:t>January	Budget Study Session</a:t>
            </a:r>
          </a:p>
          <a:p>
            <a:r>
              <a:rPr lang="en-US" sz="1800" dirty="0" smtClean="0"/>
              <a:t>February	Governor’s Budget Review</a:t>
            </a:r>
          </a:p>
          <a:p>
            <a:r>
              <a:rPr lang="en-US" sz="1800" dirty="0" smtClean="0"/>
              <a:t>February	Budget Study Session</a:t>
            </a:r>
          </a:p>
          <a:p>
            <a:r>
              <a:rPr lang="en-US" sz="1800" dirty="0" smtClean="0"/>
              <a:t>February-March Town Hall Meetings</a:t>
            </a:r>
          </a:p>
          <a:p>
            <a:r>
              <a:rPr lang="en-US" sz="1800" dirty="0" smtClean="0"/>
              <a:t>March</a:t>
            </a:r>
            <a:r>
              <a:rPr lang="en-US" sz="1800" dirty="0"/>
              <a:t>	</a:t>
            </a:r>
            <a:r>
              <a:rPr lang="en-US" sz="1800" dirty="0" smtClean="0"/>
              <a:t>Second Interim Budget Report</a:t>
            </a:r>
          </a:p>
          <a:p>
            <a:r>
              <a:rPr lang="en-US" sz="1800" dirty="0" smtClean="0"/>
              <a:t>March	District Local Control Accountability Plan (DLCAP) committee Meeting</a:t>
            </a:r>
          </a:p>
          <a:p>
            <a:r>
              <a:rPr lang="en-US" sz="1800" dirty="0" smtClean="0"/>
              <a:t>April		DLCAP Committee Meeting</a:t>
            </a:r>
          </a:p>
          <a:p>
            <a:r>
              <a:rPr lang="en-US" sz="1800" dirty="0" smtClean="0"/>
              <a:t>May		Governor’s May Revised Budget</a:t>
            </a:r>
          </a:p>
          <a:p>
            <a:r>
              <a:rPr lang="en-US" sz="1800" dirty="0" smtClean="0"/>
              <a:t>May		Public Hearing for LCAP</a:t>
            </a:r>
          </a:p>
          <a:p>
            <a:r>
              <a:rPr lang="en-US" sz="1800" dirty="0" smtClean="0"/>
              <a:t>June		Adopt 2015-16 Budget and LCAP</a:t>
            </a:r>
          </a:p>
          <a:p>
            <a:pPr>
              <a:buNone/>
            </a:pPr>
            <a:endParaRPr lang="en-US" dirty="0" smtClean="0"/>
          </a:p>
        </p:txBody>
      </p:sp>
      <p:pic>
        <p:nvPicPr>
          <p:cNvPr id="5" name="Picture 4" descr="MCBD07022_0000[1]"/>
          <p:cNvPicPr>
            <a:picLocks noChangeAspect="1" noChangeArrowheads="1"/>
          </p:cNvPicPr>
          <p:nvPr/>
        </p:nvPicPr>
        <p:blipFill>
          <a:blip r:embed="rId3" cstate="print"/>
          <a:srcRect/>
          <a:stretch>
            <a:fillRect/>
          </a:stretch>
        </p:blipFill>
        <p:spPr bwMode="auto">
          <a:xfrm>
            <a:off x="7239000" y="533400"/>
            <a:ext cx="1219200" cy="1981200"/>
          </a:xfrm>
          <a:prstGeom prst="rect">
            <a:avLst/>
          </a:prstGeom>
          <a:noFill/>
        </p:spPr>
      </p:pic>
      <p:sp>
        <p:nvSpPr>
          <p:cNvPr id="6" name="TextBox 5"/>
          <p:cNvSpPr txBox="1"/>
          <p:nvPr/>
        </p:nvSpPr>
        <p:spPr>
          <a:xfrm>
            <a:off x="636309" y="5802387"/>
            <a:ext cx="7467600" cy="701731"/>
          </a:xfrm>
          <a:prstGeom prst="rect">
            <a:avLst/>
          </a:prstGeom>
          <a:noFill/>
        </p:spPr>
        <p:txBody>
          <a:bodyPr wrap="square" rtlCol="0">
            <a:spAutoFit/>
          </a:bodyPr>
          <a:lstStyle/>
          <a:p>
            <a:pPr fontAlgn="base">
              <a:lnSpc>
                <a:spcPct val="90000"/>
              </a:lnSpc>
              <a:spcBef>
                <a:spcPct val="0"/>
              </a:spcBef>
              <a:spcAft>
                <a:spcPct val="0"/>
              </a:spcAft>
            </a:pPr>
            <a:r>
              <a:rPr lang="en-US" sz="2400" dirty="0">
                <a:solidFill>
                  <a:srgbClr val="000000"/>
                </a:solidFill>
              </a:rPr>
              <a:t>Financial reports available on the web</a:t>
            </a:r>
          </a:p>
          <a:p>
            <a:pPr lvl="1" fontAlgn="base">
              <a:lnSpc>
                <a:spcPct val="90000"/>
              </a:lnSpc>
              <a:spcBef>
                <a:spcPct val="0"/>
              </a:spcBef>
              <a:spcAft>
                <a:spcPct val="0"/>
              </a:spcAft>
            </a:pPr>
            <a:r>
              <a:rPr lang="en-US" sz="2000" dirty="0">
                <a:solidFill>
                  <a:srgbClr val="000000"/>
                </a:solidFill>
                <a:hlinkClick r:id="rId4"/>
              </a:rPr>
              <a:t>http://www.wccusd.net/</a:t>
            </a:r>
            <a:endParaRPr lang="en-US" sz="2000" dirty="0">
              <a:solidFill>
                <a:srgbClr val="000000"/>
              </a:solidFill>
            </a:endParaRPr>
          </a:p>
        </p:txBody>
      </p:sp>
      <p:pic>
        <p:nvPicPr>
          <p:cNvPr id="3074"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4400" y="1828800"/>
            <a:ext cx="454906" cy="45339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46775" y="2282190"/>
            <a:ext cx="454906" cy="45339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9071" y="2507549"/>
            <a:ext cx="454906" cy="45339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44165" y="2895600"/>
            <a:ext cx="454906" cy="45339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28875" y="3224419"/>
            <a:ext cx="454906" cy="45339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SGamba\AppData\Local\Microsoft\Windows\Temporary Internet Files\Content.IE5\MBMFN7GW\2713.png.pagespeed.ce.QUTL9jFEM-[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53977" y="3451114"/>
            <a:ext cx="543125" cy="453390"/>
          </a:xfrm>
          <a:prstGeom prst="rect">
            <a:avLst/>
          </a:prstGeom>
          <a:noFill/>
          <a:extLst>
            <a:ext uri="{909E8E84-426E-40DD-AFC4-6F175D3DCCD1}">
              <a14:hiddenFill xmlns:a14="http://schemas.microsoft.com/office/drawing/2010/main">
                <a:solidFill>
                  <a:srgbClr val="FFFFFF"/>
                </a:solidFill>
              </a14:hiddenFill>
            </a:ext>
          </a:extLst>
        </p:spPr>
      </p:pic>
      <p:sp>
        <p:nvSpPr>
          <p:cNvPr id="7" name="Date Placeholder 6"/>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220006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since First Interim</a:t>
            </a:r>
            <a:br>
              <a:rPr lang="en-US" dirty="0" smtClean="0"/>
            </a:br>
            <a:endParaRPr lang="en-US" dirty="0"/>
          </a:p>
        </p:txBody>
      </p:sp>
      <p:sp>
        <p:nvSpPr>
          <p:cNvPr id="5" name="Slide Number Placeholder 4"/>
          <p:cNvSpPr>
            <a:spLocks noGrp="1"/>
          </p:cNvSpPr>
          <p:nvPr>
            <p:ph type="sldNum" sz="quarter" idx="12"/>
          </p:nvPr>
        </p:nvSpPr>
        <p:spPr/>
        <p:txBody>
          <a:bodyPr/>
          <a:lstStyle/>
          <a:p>
            <a:fld id="{DC1F741B-75C3-4429-870B-CB1B26821932}" type="slidenum">
              <a:rPr lang="en-US" smtClean="0">
                <a:solidFill>
                  <a:prstClr val="black">
                    <a:tint val="75000"/>
                  </a:prstClr>
                </a:solidFill>
              </a:rPr>
              <a:pPr/>
              <a:t>3</a:t>
            </a:fld>
            <a:endParaRPr lang="en-US">
              <a:solidFill>
                <a:prstClr val="black">
                  <a:tint val="75000"/>
                </a:prstClr>
              </a:solidFill>
            </a:endParaRPr>
          </a:p>
        </p:txBody>
      </p:sp>
      <p:sp>
        <p:nvSpPr>
          <p:cNvPr id="7" name="Content Placeholder 6"/>
          <p:cNvSpPr>
            <a:spLocks noGrp="1"/>
          </p:cNvSpPr>
          <p:nvPr>
            <p:ph sz="half" idx="4"/>
          </p:nvPr>
        </p:nvSpPr>
        <p:spPr>
          <a:xfrm>
            <a:off x="762000" y="1595966"/>
            <a:ext cx="7010400" cy="4881033"/>
          </a:xfrm>
        </p:spPr>
        <p:txBody>
          <a:bodyPr>
            <a:noAutofit/>
          </a:bodyPr>
          <a:lstStyle/>
          <a:p>
            <a:r>
              <a:rPr lang="en-US" sz="3200" dirty="0" smtClean="0"/>
              <a:t>State rate of funding change toward the 8 year target</a:t>
            </a:r>
          </a:p>
          <a:p>
            <a:r>
              <a:rPr lang="en-US" sz="3200" dirty="0" smtClean="0"/>
              <a:t>Emerging information on the Local Control Funding Formula and Special Education</a:t>
            </a:r>
          </a:p>
          <a:p>
            <a:r>
              <a:rPr lang="en-US" sz="3200" dirty="0" smtClean="0"/>
              <a:t>Able to maintain 6% Reserve – reduced use of Special Reserve for Operations</a:t>
            </a:r>
            <a:endParaRPr lang="en-US" sz="3200" dirty="0"/>
          </a:p>
        </p:txBody>
      </p:sp>
      <p:pic>
        <p:nvPicPr>
          <p:cNvPr id="8" name="Picture 2" descr="logoC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990600"/>
            <a:ext cx="1250814" cy="1210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859280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Changes</a:t>
            </a:r>
            <a:endParaRPr lang="en-US" dirty="0"/>
          </a:p>
        </p:txBody>
      </p:sp>
      <p:sp>
        <p:nvSpPr>
          <p:cNvPr id="8" name="Content Placeholder 7"/>
          <p:cNvSpPr>
            <a:spLocks noGrp="1"/>
          </p:cNvSpPr>
          <p:nvPr>
            <p:ph idx="1"/>
          </p:nvPr>
        </p:nvSpPr>
        <p:spPr/>
        <p:txBody>
          <a:bodyPr/>
          <a:lstStyle/>
          <a:p>
            <a:r>
              <a:rPr lang="en-US" dirty="0" smtClean="0"/>
              <a:t>State Formulas impact revenue changes</a:t>
            </a:r>
          </a:p>
          <a:p>
            <a:pPr lvl="1"/>
            <a:r>
              <a:rPr lang="en-US" dirty="0" smtClean="0"/>
              <a:t>First </a:t>
            </a:r>
            <a:r>
              <a:rPr lang="en-US" dirty="0" smtClean="0"/>
              <a:t>Interim 2015-16 assumes 20.68%</a:t>
            </a:r>
          </a:p>
          <a:p>
            <a:pPr lvl="1"/>
            <a:r>
              <a:rPr lang="en-US" dirty="0" smtClean="0"/>
              <a:t>Second Interim 2015-16 assumes 32.19%</a:t>
            </a:r>
          </a:p>
          <a:p>
            <a:r>
              <a:rPr lang="en-US" sz="2800" dirty="0" smtClean="0"/>
              <a:t>Base year funding assumptions for LCFF related to former EIA grant shifts funding between Base and Supplemental Concentration</a:t>
            </a:r>
            <a:endParaRPr lang="en-US" sz="2800" dirty="0"/>
          </a:p>
        </p:txBody>
      </p:sp>
      <p:sp>
        <p:nvSpPr>
          <p:cNvPr id="3" name="Slide Number Placeholder 2"/>
          <p:cNvSpPr>
            <a:spLocks noGrp="1"/>
          </p:cNvSpPr>
          <p:nvPr>
            <p:ph type="sldNum" sz="quarter" idx="12"/>
          </p:nvPr>
        </p:nvSpPr>
        <p:spPr/>
        <p:txBody>
          <a:bodyPr/>
          <a:lstStyle/>
          <a:p>
            <a:fld id="{36DC30C3-FB1B-4B56-BBD2-81817F8DEE42}" type="slidenum">
              <a:rPr lang="en-US" smtClean="0"/>
              <a:t>4</a:t>
            </a:fld>
            <a:endParaRPr lang="en-US"/>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76685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Target</a:t>
            </a:r>
            <a:r>
              <a:rPr lang="en-US" dirty="0" smtClean="0"/>
              <a:t> Calculations: 2014-15</a:t>
            </a:r>
            <a:br>
              <a:rPr lang="en-US" dirty="0" smtClean="0"/>
            </a:br>
            <a:r>
              <a:rPr lang="en-US" dirty="0" smtClean="0"/>
              <a:t>West Contra Costa Unified</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5</a:t>
            </a:fld>
            <a:endParaRPr lang="en-US" dirty="0">
              <a:solidFill>
                <a:prstClr val="black">
                  <a:tint val="75000"/>
                </a:prstClr>
              </a:solidFill>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790820873"/>
              </p:ext>
            </p:extLst>
          </p:nvPr>
        </p:nvGraphicFramePr>
        <p:xfrm>
          <a:off x="609600" y="1371600"/>
          <a:ext cx="7721600" cy="4289234"/>
        </p:xfrm>
        <a:graphic>
          <a:graphicData uri="http://schemas.openxmlformats.org/drawingml/2006/table">
            <a:tbl>
              <a:tblPr firstRow="1" bandRow="1"/>
              <a:tblGrid>
                <a:gridCol w="2374788"/>
                <a:gridCol w="1423441"/>
                <a:gridCol w="1388723"/>
                <a:gridCol w="1287681"/>
                <a:gridCol w="1246967"/>
              </a:tblGrid>
              <a:tr h="533400">
                <a:tc>
                  <a:txBody>
                    <a:bodyPr/>
                    <a:lstStyle/>
                    <a:p>
                      <a:pPr algn="ctr"/>
                      <a:r>
                        <a:rPr lang="en-US" sz="1800" b="1" dirty="0" smtClean="0">
                          <a:solidFill>
                            <a:srgbClr val="FFFFFF"/>
                          </a:solidFill>
                          <a:latin typeface="Arial Narrow" pitchFamily="34" charset="0"/>
                        </a:rPr>
                        <a:t>Factors</a:t>
                      </a:r>
                      <a:endParaRPr lang="en-US" sz="1800" b="1" dirty="0">
                        <a:solidFill>
                          <a:srgbClr val="FFFFFF"/>
                        </a:solidFill>
                        <a:latin typeface="Arial Narrow" pitchFamily="34" charset="0"/>
                      </a:endParaRPr>
                    </a:p>
                  </a:txBody>
                  <a:tcPr marL="91424" marR="91424" marT="45706" marB="45706" anchor="ctr">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K-3</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4-6</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7-8</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solidFill>
                      <a:schemeClr val="accent1"/>
                    </a:solidFill>
                  </a:tcPr>
                </a:tc>
                <a:tc>
                  <a:txBody>
                    <a:bodyPr/>
                    <a:lstStyle/>
                    <a:p>
                      <a:pPr algn="ctr"/>
                      <a:r>
                        <a:rPr lang="en-US" sz="1800" b="1" dirty="0" smtClean="0">
                          <a:solidFill>
                            <a:srgbClr val="FFFFFF"/>
                          </a:solidFill>
                          <a:latin typeface="Arial Narrow" pitchFamily="34" charset="0"/>
                        </a:rPr>
                        <a:t>9-12</a:t>
                      </a:r>
                      <a:endParaRPr lang="en-US" sz="1800" b="1" dirty="0">
                        <a:solidFill>
                          <a:srgbClr val="FFFFFF"/>
                        </a:solidFill>
                        <a:latin typeface="Arial Narrow" pitchFamily="34" charset="0"/>
                      </a:endParaRPr>
                    </a:p>
                  </a:txBody>
                  <a:tcPr marL="91424" marR="91424" marT="45706" marB="45706" anchor="ctr">
                    <a:lnL w="12700" cap="flat" cmpd="sng" algn="ctr">
                      <a:solidFill>
                        <a:srgbClr val="FFFFFF"/>
                      </a:solidFill>
                      <a:prstDash val="solid"/>
                      <a:round/>
                      <a:headEnd type="none" w="med" len="med"/>
                      <a:tailEnd type="none" w="med" len="med"/>
                    </a:lnL>
                    <a:solidFill>
                      <a:schemeClr val="accent1"/>
                    </a:solidFill>
                  </a:tcPr>
                </a:tc>
              </a:tr>
              <a:tr h="727861">
                <a:tc>
                  <a:txBody>
                    <a:bodyPr/>
                    <a:lstStyle/>
                    <a:p>
                      <a:r>
                        <a:rPr lang="en-US" sz="1800" b="1" i="0" dirty="0" smtClean="0">
                          <a:latin typeface="Arial Narrow" pitchFamily="34" charset="0"/>
                        </a:rPr>
                        <a:t>Base Grant</a:t>
                      </a:r>
                    </a:p>
                  </a:txBody>
                  <a:tcPr marL="91424" marR="91424" marT="45706" marB="45706" anchor="ctr">
                    <a:solidFill>
                      <a:srgbClr val="FFFFFF"/>
                    </a:solidFill>
                  </a:tcPr>
                </a:tc>
                <a:tc>
                  <a:txBody>
                    <a:bodyPr/>
                    <a:lstStyle/>
                    <a:p>
                      <a:pPr algn="ctr"/>
                      <a:r>
                        <a:rPr lang="en-US" sz="1800" b="1" dirty="0" smtClean="0">
                          <a:latin typeface="Arial Narrow" pitchFamily="34" charset="0"/>
                        </a:rPr>
                        <a:t>$7,012</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$7,116</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$7,328</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$8,491</a:t>
                      </a:r>
                      <a:endParaRPr lang="en-US" sz="1800" b="1" dirty="0">
                        <a:latin typeface="Arial Narrow" pitchFamily="34" charset="0"/>
                      </a:endParaRPr>
                    </a:p>
                  </a:txBody>
                  <a:tcPr marL="91424" marR="91424" marT="45706" marB="45706" anchor="ctr">
                    <a:solidFill>
                      <a:srgbClr val="FFFFFF"/>
                    </a:solidFill>
                  </a:tcPr>
                </a:tc>
              </a:tr>
              <a:tr h="741973">
                <a:tc>
                  <a:txBody>
                    <a:bodyPr/>
                    <a:lstStyle/>
                    <a:p>
                      <a:r>
                        <a:rPr lang="en-US" sz="1800" b="1" dirty="0" smtClean="0">
                          <a:latin typeface="Arial Narrow" pitchFamily="34" charset="0"/>
                        </a:rPr>
                        <a:t>Grade Span Adds</a:t>
                      </a: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$729</a:t>
                      </a:r>
                    </a:p>
                  </a:txBody>
                  <a:tcPr marL="91424" marR="91424" marT="45706" marB="45706" anchor="ctr">
                    <a:solidFill>
                      <a:srgbClr val="FFFFFF"/>
                    </a:solidFill>
                  </a:tcPr>
                </a:tc>
                <a:tc>
                  <a:txBody>
                    <a:bodyPr/>
                    <a:lstStyle/>
                    <a:p>
                      <a:pPr algn="ctr"/>
                      <a:endParaRPr lang="en-US" sz="1800" b="1" dirty="0">
                        <a:latin typeface="Arial Narrow" pitchFamily="34" charset="0"/>
                      </a:endParaRPr>
                    </a:p>
                  </a:txBody>
                  <a:tcPr marL="91424" marR="91424" marT="45706" marB="45706" anchor="ctr">
                    <a:solidFill>
                      <a:srgbClr val="FFFFFF"/>
                    </a:solidFill>
                  </a:tcPr>
                </a:tc>
                <a:tc>
                  <a:txBody>
                    <a:bodyPr/>
                    <a:lstStyle/>
                    <a:p>
                      <a:pPr algn="ctr"/>
                      <a:endParaRPr lang="en-US" sz="1800" b="1" dirty="0">
                        <a:latin typeface="Arial Narrow" pitchFamily="34" charset="0"/>
                      </a:endParaRPr>
                    </a:p>
                  </a:txBody>
                  <a:tcPr marL="91424" marR="91424" marT="45706" marB="45706" anchor="ctr">
                    <a:solidFill>
                      <a:srgbClr val="FFFFFF"/>
                    </a:solidFill>
                  </a:tcPr>
                </a:tc>
                <a:tc>
                  <a:txBody>
                    <a:bodyPr/>
                    <a:lstStyle/>
                    <a:p>
                      <a:pPr algn="ctr"/>
                      <a:r>
                        <a:rPr lang="en-US" sz="1800" b="1" dirty="0" smtClean="0">
                          <a:latin typeface="Arial Narrow" pitchFamily="34" charset="0"/>
                        </a:rPr>
                        <a:t>$221</a:t>
                      </a:r>
                      <a:endParaRPr lang="en-US" sz="1800" b="1" dirty="0">
                        <a:latin typeface="Arial Narrow" pitchFamily="34" charset="0"/>
                      </a:endParaRPr>
                    </a:p>
                  </a:txBody>
                  <a:tcPr marL="91424" marR="91424" marT="45706" marB="45706" anchor="ctr">
                    <a:solidFill>
                      <a:srgbClr val="FFFFFF"/>
                    </a:solidFill>
                  </a:tcPr>
                </a:tc>
              </a:tr>
              <a:tr h="762000">
                <a:tc>
                  <a:txBody>
                    <a:bodyPr/>
                    <a:lstStyle/>
                    <a:p>
                      <a:r>
                        <a:rPr lang="en-US" sz="1800" b="1" dirty="0" smtClean="0">
                          <a:latin typeface="Arial Narrow" pitchFamily="34" charset="0"/>
                        </a:rPr>
                        <a:t>Supplemental</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$1,168</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$1,073</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$1,105</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$1,314</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r h="762000">
                <a:tc>
                  <a:txBody>
                    <a:bodyPr/>
                    <a:lstStyle/>
                    <a:p>
                      <a:r>
                        <a:rPr lang="en-US" sz="1800" b="1" dirty="0" smtClean="0">
                          <a:latin typeface="Arial Narrow" pitchFamily="34" charset="0"/>
                        </a:rPr>
                        <a:t>Concentration</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$790</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$727</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$748</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$889</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r h="762000">
                <a:tc>
                  <a:txBody>
                    <a:bodyPr/>
                    <a:lstStyle/>
                    <a:p>
                      <a:r>
                        <a:rPr lang="en-US" sz="1800" b="1" dirty="0" smtClean="0">
                          <a:latin typeface="Arial Narrow" pitchFamily="34" charset="0"/>
                        </a:rPr>
                        <a:t>Targeted Goal</a:t>
                      </a:r>
                      <a:endParaRPr lang="en-US" sz="1800" b="1" dirty="0">
                        <a:latin typeface="Arial Narrow" pitchFamily="34" charset="0"/>
                      </a:endParaRPr>
                    </a:p>
                  </a:txBody>
                  <a:tcPr marL="91424" marR="91424" marT="45706" marB="45706"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$9,699</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$8,916</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$9,181</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c>
                  <a:txBody>
                    <a:bodyPr/>
                    <a:lstStyle/>
                    <a:p>
                      <a:pPr algn="ctr" fontAlgn="ctr"/>
                      <a:r>
                        <a:rPr lang="en-US" sz="1800" b="1" i="0" u="none" strike="noStrike" dirty="0" smtClean="0">
                          <a:solidFill>
                            <a:srgbClr val="000000"/>
                          </a:solidFill>
                          <a:effectLst/>
                          <a:latin typeface="Arial Narrow" pitchFamily="34" charset="0"/>
                        </a:rPr>
                        <a:t>$10,915 </a:t>
                      </a:r>
                      <a:endParaRPr lang="en-US" sz="1800" b="1" i="0" u="none" strike="noStrike" dirty="0">
                        <a:solidFill>
                          <a:srgbClr val="000000"/>
                        </a:solidFill>
                        <a:effectLst/>
                        <a:latin typeface="Arial Narrow" pitchFamily="34" charset="0"/>
                      </a:endParaRPr>
                    </a:p>
                  </a:txBody>
                  <a:tcPr marL="7620" marR="7620" marT="7620" marB="0" anchor="ctr">
                    <a:solidFill>
                      <a:srgbClr val="FFFFFF"/>
                    </a:solidFill>
                  </a:tcPr>
                </a:tc>
              </a:tr>
            </a:tbl>
          </a:graphicData>
        </a:graphic>
      </p:graphicFrame>
      <p:sp>
        <p:nvSpPr>
          <p:cNvPr id="4" name="TextBox 3"/>
          <p:cNvSpPr txBox="1"/>
          <p:nvPr/>
        </p:nvSpPr>
        <p:spPr>
          <a:xfrm>
            <a:off x="228600" y="5740654"/>
            <a:ext cx="8305800" cy="646331"/>
          </a:xfrm>
          <a:prstGeom prst="rect">
            <a:avLst/>
          </a:prstGeom>
          <a:noFill/>
        </p:spPr>
        <p:txBody>
          <a:bodyPr wrap="square" rtlCol="0">
            <a:spAutoFit/>
          </a:bodyPr>
          <a:lstStyle/>
          <a:p>
            <a:r>
              <a:rPr lang="en-US" b="1" dirty="0">
                <a:solidFill>
                  <a:prstClr val="black"/>
                </a:solidFill>
              </a:rPr>
              <a:t>These </a:t>
            </a:r>
            <a:r>
              <a:rPr lang="en-US" b="1" dirty="0" smtClean="0">
                <a:solidFill>
                  <a:prstClr val="black"/>
                </a:solidFill>
              </a:rPr>
              <a:t>targets are dependent upon State action each year and are subject to change.  Full implementation of target funding is anticipated in 2020-21 school year.</a:t>
            </a:r>
            <a:endParaRPr lang="en-US" b="1" dirty="0">
              <a:solidFill>
                <a:prstClr val="black"/>
              </a:solidFill>
            </a:endParaRPr>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030180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Funding Estimate: 2014-15</a:t>
            </a:r>
            <a:br>
              <a:rPr lang="en-US" dirty="0" smtClean="0"/>
            </a:br>
            <a:r>
              <a:rPr lang="en-US" dirty="0" smtClean="0"/>
              <a:t>West Contra Costa Unified</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6</a:t>
            </a:fld>
            <a:endParaRPr lang="en-US">
              <a:solidFill>
                <a:prstClr val="black">
                  <a:tint val="75000"/>
                </a:prstClr>
              </a:solidFill>
            </a:endParaRPr>
          </a:p>
        </p:txBody>
      </p:sp>
      <p:sp>
        <p:nvSpPr>
          <p:cNvPr id="4" name="Content Placeholder 3"/>
          <p:cNvSpPr>
            <a:spLocks noGrp="1"/>
          </p:cNvSpPr>
          <p:nvPr>
            <p:ph idx="1"/>
          </p:nvPr>
        </p:nvSpPr>
        <p:spPr/>
        <p:txBody>
          <a:bodyPr>
            <a:normAutofit lnSpcReduction="10000"/>
          </a:bodyPr>
          <a:lstStyle/>
          <a:p>
            <a:r>
              <a:rPr lang="en-US" dirty="0" smtClean="0"/>
              <a:t>Target total for Base and Supplemental Concentration is $272,434,658</a:t>
            </a:r>
          </a:p>
          <a:p>
            <a:r>
              <a:rPr lang="en-US" dirty="0" smtClean="0"/>
              <a:t>ACTUAL </a:t>
            </a:r>
            <a:r>
              <a:rPr lang="en-US" u="sng" dirty="0" smtClean="0"/>
              <a:t>Funding</a:t>
            </a:r>
            <a:r>
              <a:rPr lang="en-US" dirty="0" smtClean="0"/>
              <a:t> Estimate for Base and Supplemental Concentration is $212,129,619</a:t>
            </a:r>
          </a:p>
          <a:p>
            <a:r>
              <a:rPr lang="en-US" dirty="0" smtClean="0"/>
              <a:t>This year the District is estimated to receive 78% of the Targeted funding amount.</a:t>
            </a:r>
          </a:p>
          <a:p>
            <a:r>
              <a:rPr lang="en-US" dirty="0" smtClean="0"/>
              <a:t>The amount attributed between Base and Supplemental Concentration is a formula and not broken out by grade span.</a:t>
            </a: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189809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1209674" y="28575"/>
            <a:ext cx="7400925" cy="1236663"/>
          </a:xfrm>
        </p:spPr>
        <p:txBody>
          <a:bodyPr>
            <a:normAutofit/>
          </a:bodyPr>
          <a:lstStyle/>
          <a:p>
            <a:r>
              <a:rPr lang="en-US" sz="3600" dirty="0" smtClean="0"/>
              <a:t>Local Control Funding Formula</a:t>
            </a:r>
            <a:br>
              <a:rPr lang="en-US" sz="3600" dirty="0" smtClean="0"/>
            </a:br>
            <a:r>
              <a:rPr lang="en-US" sz="3600" dirty="0" smtClean="0"/>
              <a:t>Second Interim</a:t>
            </a:r>
          </a:p>
        </p:txBody>
      </p:sp>
      <p:sp>
        <p:nvSpPr>
          <p:cNvPr id="7" name="Slide Number Placeholder 2"/>
          <p:cNvSpPr>
            <a:spLocks noGrp="1"/>
          </p:cNvSpPr>
          <p:nvPr>
            <p:ph type="sldNum" sz="quarter" idx="12"/>
          </p:nvPr>
        </p:nvSpPr>
        <p:spPr>
          <a:xfrm>
            <a:off x="8534400" y="6248400"/>
            <a:ext cx="457200" cy="457200"/>
          </a:xfrm>
        </p:spPr>
        <p:txBody>
          <a:bodyPr/>
          <a:lstStyle/>
          <a:p>
            <a:fld id="{DC1F741B-75C3-4429-870B-CB1B26821932}" type="slidenum">
              <a:rPr lang="en-US" smtClean="0">
                <a:solidFill>
                  <a:prstClr val="black">
                    <a:tint val="75000"/>
                  </a:prstClr>
                </a:solidFill>
              </a:rPr>
              <a:pPr/>
              <a:t>7</a:t>
            </a:fld>
            <a:endParaRPr lang="en-US">
              <a:solidFill>
                <a:prstClr val="black">
                  <a:tint val="75000"/>
                </a:prstClr>
              </a:solidFill>
            </a:endParaRPr>
          </a:p>
        </p:txBody>
      </p:sp>
      <p:sp>
        <p:nvSpPr>
          <p:cNvPr id="68611" name="Content Placeholder 2"/>
          <p:cNvSpPr>
            <a:spLocks noGrp="1"/>
          </p:cNvSpPr>
          <p:nvPr>
            <p:ph sz="quarter" idx="1"/>
          </p:nvPr>
        </p:nvSpPr>
        <p:spPr>
          <a:xfrm>
            <a:off x="38100" y="1508125"/>
            <a:ext cx="9058275" cy="4959350"/>
          </a:xfrm>
        </p:spPr>
        <p:txBody>
          <a:bodyPr/>
          <a:lstStyle/>
          <a:p>
            <a:pPr>
              <a:spcAft>
                <a:spcPts val="1200"/>
              </a:spcAft>
            </a:pPr>
            <a:r>
              <a:rPr lang="en-US" dirty="0" smtClean="0"/>
              <a:t>2014-15 </a:t>
            </a:r>
            <a:r>
              <a:rPr lang="en-US" b="1" u="sng" dirty="0" smtClean="0"/>
              <a:t>target</a:t>
            </a:r>
            <a:r>
              <a:rPr lang="en-US" dirty="0" smtClean="0"/>
              <a:t> vs Phase in entitlement calculation</a:t>
            </a:r>
          </a:p>
          <a:p>
            <a:pPr>
              <a:spcAft>
                <a:spcPts val="1200"/>
              </a:spcAft>
            </a:pPr>
            <a:endParaRPr lang="en-US"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2479103155"/>
              </p:ext>
            </p:extLst>
          </p:nvPr>
        </p:nvGraphicFramePr>
        <p:xfrm>
          <a:off x="228600" y="2133600"/>
          <a:ext cx="8621715" cy="3011306"/>
        </p:xfrm>
        <a:graphic>
          <a:graphicData uri="http://schemas.openxmlformats.org/presentationml/2006/ole">
            <mc:AlternateContent xmlns:mc="http://schemas.openxmlformats.org/markup-compatibility/2006">
              <mc:Choice xmlns:v="urn:schemas-microsoft-com:vml" Requires="v">
                <p:oleObj spid="_x0000_s1050" name="Worksheet" r:id="rId4" imgW="4930235" imgH="1348709" progId="Excel.Sheet.12">
                  <p:embed/>
                </p:oleObj>
              </mc:Choice>
              <mc:Fallback>
                <p:oleObj name="Worksheet" r:id="rId4" imgW="4930235" imgH="1348709" progId="Excel.Sheet.12">
                  <p:embed/>
                  <p:pic>
                    <p:nvPicPr>
                      <p:cNvPr id="0" name=""/>
                      <p:cNvPicPr/>
                      <p:nvPr/>
                    </p:nvPicPr>
                    <p:blipFill>
                      <a:blip r:embed="rId5"/>
                      <a:stretch>
                        <a:fillRect/>
                      </a:stretch>
                    </p:blipFill>
                    <p:spPr>
                      <a:xfrm>
                        <a:off x="228600" y="2133600"/>
                        <a:ext cx="8621715" cy="3011306"/>
                      </a:xfrm>
                      <a:prstGeom prst="rect">
                        <a:avLst/>
                      </a:prstGeom>
                    </p:spPr>
                  </p:pic>
                </p:oleObj>
              </mc:Fallback>
            </mc:AlternateContent>
          </a:graphicData>
        </a:graphic>
      </p:graphicFrame>
      <p:sp>
        <p:nvSpPr>
          <p:cNvPr id="3" name="TextBox 2"/>
          <p:cNvSpPr txBox="1"/>
          <p:nvPr/>
        </p:nvSpPr>
        <p:spPr>
          <a:xfrm>
            <a:off x="776926" y="5301734"/>
            <a:ext cx="7086600" cy="1446550"/>
          </a:xfrm>
          <a:prstGeom prst="rect">
            <a:avLst/>
          </a:prstGeom>
          <a:noFill/>
        </p:spPr>
        <p:txBody>
          <a:bodyPr wrap="square" rtlCol="0">
            <a:spAutoFit/>
          </a:bodyPr>
          <a:lstStyle/>
          <a:p>
            <a:r>
              <a:rPr lang="en-US" dirty="0" smtClean="0"/>
              <a:t>This funding level assumes the State will fund the target “gap”</a:t>
            </a:r>
          </a:p>
          <a:p>
            <a:r>
              <a:rPr lang="en-US" dirty="0"/>
              <a:t>	</a:t>
            </a:r>
            <a:r>
              <a:rPr lang="en-US" dirty="0" smtClean="0"/>
              <a:t>2014-15 29.15% - 2015-16 32.19% - 2016-17 23.71%</a:t>
            </a:r>
          </a:p>
          <a:p>
            <a:endParaRPr lang="en-US" dirty="0" smtClean="0"/>
          </a:p>
          <a:p>
            <a:r>
              <a:rPr lang="en-US" sz="1600" dirty="0"/>
              <a:t>* Not including Transportation and Target Inst. Grant</a:t>
            </a:r>
          </a:p>
          <a:p>
            <a:endParaRPr lang="en-US" dirty="0" smtClean="0"/>
          </a:p>
        </p:txBody>
      </p:sp>
      <p:sp>
        <p:nvSpPr>
          <p:cNvPr id="4" name="Date Placeholder 3"/>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66356882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far away is our target?</a:t>
            </a:r>
            <a:endParaRPr lang="en-US" dirty="0"/>
          </a:p>
        </p:txBody>
      </p:sp>
      <p:sp>
        <p:nvSpPr>
          <p:cNvPr id="3" name="Slide Number Placeholder 2"/>
          <p:cNvSpPr>
            <a:spLocks noGrp="1"/>
          </p:cNvSpPr>
          <p:nvPr>
            <p:ph type="sldNum" sz="quarter" idx="12"/>
          </p:nvPr>
        </p:nvSpPr>
        <p:spPr/>
        <p:txBody>
          <a:bodyPr/>
          <a:lstStyle/>
          <a:p>
            <a:fld id="{DC1F741B-75C3-4429-870B-CB1B26821932}" type="slidenum">
              <a:rPr lang="en-US" smtClean="0">
                <a:solidFill>
                  <a:prstClr val="black">
                    <a:tint val="75000"/>
                  </a:prstClr>
                </a:solidFill>
              </a:rPr>
              <a:pPr/>
              <a:t>8</a:t>
            </a:fld>
            <a:endParaRPr lang="en-US">
              <a:solidFill>
                <a:prstClr val="black">
                  <a:tint val="75000"/>
                </a:prstClr>
              </a:solidFill>
            </a:endParaRPr>
          </a:p>
        </p:txBody>
      </p:sp>
      <p:sp>
        <p:nvSpPr>
          <p:cNvPr id="4" name="Content Placeholder 3"/>
          <p:cNvSpPr>
            <a:spLocks noGrp="1"/>
          </p:cNvSpPr>
          <p:nvPr>
            <p:ph sz="quarter" idx="1"/>
          </p:nvPr>
        </p:nvSpPr>
        <p:spPr/>
        <p:txBody>
          <a:bodyPr>
            <a:normAutofit lnSpcReduction="10000"/>
          </a:bodyPr>
          <a:lstStyle/>
          <a:p>
            <a:r>
              <a:rPr lang="en-US" dirty="0" smtClean="0"/>
              <a:t>The LCFF has an 8 year implementation plan</a:t>
            </a:r>
          </a:p>
          <a:p>
            <a:r>
              <a:rPr lang="en-US" dirty="0" smtClean="0"/>
              <a:t>The 2014-15 Funding Target as of Second Interim  is $272 million</a:t>
            </a:r>
          </a:p>
          <a:p>
            <a:r>
              <a:rPr lang="en-US" dirty="0" smtClean="0"/>
              <a:t>The 2014-15 Estimated Funding $212 million</a:t>
            </a:r>
          </a:p>
          <a:p>
            <a:pPr lvl="1"/>
            <a:r>
              <a:rPr lang="en-US" sz="3000" b="1" dirty="0" smtClean="0"/>
              <a:t>The Funding “Gap” is $60 million</a:t>
            </a:r>
          </a:p>
          <a:p>
            <a:r>
              <a:rPr lang="en-US" dirty="0" smtClean="0"/>
              <a:t>Each year the LCFF base grants are adjusted, </a:t>
            </a:r>
            <a:r>
              <a:rPr lang="en-US" u="sng" dirty="0" smtClean="0"/>
              <a:t>but not necessarily funded</a:t>
            </a:r>
            <a:r>
              <a:rPr lang="en-US" dirty="0" smtClean="0"/>
              <a:t>. That will be a decision of the State Legislature based upon funds available.</a:t>
            </a:r>
          </a:p>
          <a:p>
            <a:pPr marL="320040" lvl="1" indent="0">
              <a:buNone/>
            </a:pPr>
            <a:endParaRPr lang="en-US" dirty="0"/>
          </a:p>
        </p:txBody>
      </p:sp>
      <p:sp>
        <p:nvSpPr>
          <p:cNvPr id="5" name="Date Placeholder 4"/>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652124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8E817BA-EA7E-4000-9AA6-DCC653FB41C3}" type="slidenum">
              <a:rPr lang="en-US" smtClean="0">
                <a:solidFill>
                  <a:srgbClr val="000000"/>
                </a:solidFill>
              </a:rPr>
              <a:pPr/>
              <a:t>9</a:t>
            </a:fld>
            <a:endParaRPr lang="en-US">
              <a:solidFill>
                <a:srgbClr val="000000"/>
              </a:solidFill>
            </a:endParaRPr>
          </a:p>
        </p:txBody>
      </p:sp>
      <p:graphicFrame>
        <p:nvGraphicFramePr>
          <p:cNvPr id="5" name="Table Placeholder 4"/>
          <p:cNvGraphicFramePr>
            <a:graphicFrameLocks noGrp="1" noChangeAspect="1"/>
          </p:cNvGraphicFramePr>
          <p:nvPr>
            <p:ph type="tbl" idx="1"/>
            <p:extLst>
              <p:ext uri="{D42A27DB-BD31-4B8C-83A1-F6EECF244321}">
                <p14:modId xmlns:p14="http://schemas.microsoft.com/office/powerpoint/2010/main" val="2508558787"/>
              </p:ext>
            </p:extLst>
          </p:nvPr>
        </p:nvGraphicFramePr>
        <p:xfrm>
          <a:off x="1047750" y="1981200"/>
          <a:ext cx="7048500" cy="3665538"/>
        </p:xfrm>
        <a:graphic>
          <a:graphicData uri="http://schemas.openxmlformats.org/presentationml/2006/ole">
            <mc:AlternateContent xmlns:mc="http://schemas.openxmlformats.org/markup-compatibility/2006">
              <mc:Choice xmlns:v="urn:schemas-microsoft-com:vml" Requires="v">
                <p:oleObj spid="_x0000_s2074" name="Worksheet" r:id="rId4" imgW="7650521" imgH="3977578" progId="Excel.Sheet.12">
                  <p:embed/>
                </p:oleObj>
              </mc:Choice>
              <mc:Fallback>
                <p:oleObj name="Worksheet" r:id="rId4" imgW="7650521" imgH="3977578" progId="Excel.Sheet.12">
                  <p:embed/>
                  <p:pic>
                    <p:nvPicPr>
                      <p:cNvPr id="0" name=""/>
                      <p:cNvPicPr>
                        <a:picLocks noChangeAspect="1" noChangeArrowheads="1"/>
                      </p:cNvPicPr>
                      <p:nvPr/>
                    </p:nvPicPr>
                    <p:blipFill>
                      <a:blip r:embed="rId5"/>
                      <a:srcRect/>
                      <a:stretch>
                        <a:fillRect/>
                      </a:stretch>
                    </p:blipFill>
                    <p:spPr bwMode="auto">
                      <a:xfrm>
                        <a:off x="1047750" y="1981200"/>
                        <a:ext cx="7048500" cy="366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2"/>
          <p:cNvSpPr>
            <a:spLocks noGrp="1" noChangeArrowheads="1"/>
          </p:cNvSpPr>
          <p:nvPr>
            <p:ph type="title"/>
          </p:nvPr>
        </p:nvSpPr>
        <p:spPr/>
        <p:txBody>
          <a:bodyPr>
            <a:normAutofit fontScale="90000"/>
          </a:bodyPr>
          <a:lstStyle/>
          <a:p>
            <a:r>
              <a:rPr lang="en-US" sz="2800" b="1" dirty="0"/>
              <a:t>Multi Year </a:t>
            </a:r>
            <a:r>
              <a:rPr lang="en-US" sz="2800" b="1" dirty="0" smtClean="0"/>
              <a:t>Projection</a:t>
            </a:r>
            <a:br>
              <a:rPr lang="en-US" sz="2800" b="1" dirty="0" smtClean="0"/>
            </a:br>
            <a:r>
              <a:rPr lang="en-US" sz="2800" b="1" dirty="0" smtClean="0"/>
              <a:t>Second Interim </a:t>
            </a:r>
            <a:r>
              <a:rPr lang="en-US" sz="2800" b="1" dirty="0"/>
              <a:t>Report </a:t>
            </a:r>
            <a:br>
              <a:rPr lang="en-US" sz="2800" b="1" dirty="0"/>
            </a:br>
            <a:r>
              <a:rPr lang="en-US" sz="2800" b="1" dirty="0"/>
              <a:t>Unrestricted General </a:t>
            </a:r>
            <a:r>
              <a:rPr lang="en-US" sz="2800" b="1" dirty="0" smtClean="0"/>
              <a:t>Fund</a:t>
            </a:r>
            <a:endParaRPr lang="en-US" sz="2800" b="1" dirty="0"/>
          </a:p>
        </p:txBody>
      </p:sp>
      <p:sp>
        <p:nvSpPr>
          <p:cNvPr id="7" name="TextBox 6"/>
          <p:cNvSpPr txBox="1"/>
          <p:nvPr/>
        </p:nvSpPr>
        <p:spPr>
          <a:xfrm>
            <a:off x="381000" y="6172200"/>
            <a:ext cx="4191000" cy="369332"/>
          </a:xfrm>
          <a:prstGeom prst="rect">
            <a:avLst/>
          </a:prstGeom>
          <a:noFill/>
        </p:spPr>
        <p:txBody>
          <a:bodyPr wrap="square" rtlCol="0">
            <a:spAutoFit/>
          </a:bodyPr>
          <a:lstStyle/>
          <a:p>
            <a:pPr fontAlgn="base">
              <a:spcBef>
                <a:spcPct val="0"/>
              </a:spcBef>
              <a:spcAft>
                <a:spcPct val="0"/>
              </a:spcAft>
            </a:pPr>
            <a:r>
              <a:rPr lang="en-US" dirty="0">
                <a:solidFill>
                  <a:srgbClr val="000000"/>
                </a:solidFill>
              </a:rPr>
              <a:t>Chart in Thousands</a:t>
            </a:r>
          </a:p>
        </p:txBody>
      </p:sp>
      <p:sp>
        <p:nvSpPr>
          <p:cNvPr id="2" name="Date Placeholder 1"/>
          <p:cNvSpPr>
            <a:spLocks noGrp="1"/>
          </p:cNvSpPr>
          <p:nvPr>
            <p:ph type="dt" sz="half" idx="10"/>
          </p:nvPr>
        </p:nvSpPr>
        <p:spPr/>
        <p:txBody>
          <a:bodyPr/>
          <a:lstStyle/>
          <a:p>
            <a:endParaRPr lang="en-US">
              <a:solidFill>
                <a:srgbClr val="000000"/>
              </a:solidFill>
            </a:endParaRPr>
          </a:p>
        </p:txBody>
      </p:sp>
    </p:spTree>
    <p:extLst>
      <p:ext uri="{BB962C8B-B14F-4D97-AF65-F5344CB8AC3E}">
        <p14:creationId xmlns:p14="http://schemas.microsoft.com/office/powerpoint/2010/main" val="268825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37</TotalTime>
  <Words>1224</Words>
  <Application>Microsoft Office PowerPoint</Application>
  <PresentationFormat>On-screen Show (4:3)</PresentationFormat>
  <Paragraphs>204</Paragraphs>
  <Slides>22</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Office Theme</vt:lpstr>
      <vt:lpstr>Worksheet</vt:lpstr>
      <vt:lpstr>Microsoft Excel Worksheet</vt:lpstr>
      <vt:lpstr>West Contra Costa Unified School District March 18, 2015 </vt:lpstr>
      <vt:lpstr>Second Interim 2014-15</vt:lpstr>
      <vt:lpstr>Changes since First Interim </vt:lpstr>
      <vt:lpstr>Revenue Changes</vt:lpstr>
      <vt:lpstr>Target Calculations: 2014-15 West Contra Costa Unified</vt:lpstr>
      <vt:lpstr>Funding Estimate: 2014-15 West Contra Costa Unified</vt:lpstr>
      <vt:lpstr>Local Control Funding Formula Second Interim</vt:lpstr>
      <vt:lpstr>How far away is our target?</vt:lpstr>
      <vt:lpstr>Multi Year Projection Second Interim Report  Unrestricted General Fund</vt:lpstr>
      <vt:lpstr>Multi Year Projection</vt:lpstr>
      <vt:lpstr>Multi-Year Projection </vt:lpstr>
      <vt:lpstr>Future Funding Estimates</vt:lpstr>
      <vt:lpstr>Expense Planning</vt:lpstr>
      <vt:lpstr>STRS Multi Year Rates</vt:lpstr>
      <vt:lpstr>CalPERS Multi Year Rates</vt:lpstr>
      <vt:lpstr>Retirement System Costs</vt:lpstr>
      <vt:lpstr>Structural Deficit</vt:lpstr>
      <vt:lpstr>Structural Deficit</vt:lpstr>
      <vt:lpstr>Reserves</vt:lpstr>
      <vt:lpstr>Special Reserve Summary </vt:lpstr>
      <vt:lpstr>Fund Review</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Contra Costa Unified School District March 18, 2015</dc:title>
  <dc:creator>Sheri Gamba</dc:creator>
  <cp:lastModifiedBy>Cifelli, Denise</cp:lastModifiedBy>
  <cp:revision>18</cp:revision>
  <dcterms:created xsi:type="dcterms:W3CDTF">2015-03-11T01:07:28Z</dcterms:created>
  <dcterms:modified xsi:type="dcterms:W3CDTF">2015-03-12T16:18:59Z</dcterms:modified>
</cp:coreProperties>
</file>